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4"/>
  </p:sldMasterIdLst>
  <p:notesMasterIdLst>
    <p:notesMasterId r:id="rId21"/>
  </p:notesMasterIdLst>
  <p:sldIdLst>
    <p:sldId id="1416" r:id="rId5"/>
    <p:sldId id="1642" r:id="rId6"/>
    <p:sldId id="1940" r:id="rId7"/>
    <p:sldId id="1688" r:id="rId8"/>
    <p:sldId id="1689" r:id="rId9"/>
    <p:sldId id="1698" r:id="rId10"/>
    <p:sldId id="1941" r:id="rId11"/>
    <p:sldId id="1644" r:id="rId12"/>
    <p:sldId id="1700" r:id="rId13"/>
    <p:sldId id="1720" r:id="rId14"/>
    <p:sldId id="1734" r:id="rId15"/>
    <p:sldId id="285" r:id="rId16"/>
    <p:sldId id="1936" r:id="rId17"/>
    <p:sldId id="1687" r:id="rId18"/>
    <p:sldId id="1696" r:id="rId19"/>
    <p:sldId id="1690" r:id="rId20"/>
  </p:sldIdLst>
  <p:sldSz cx="12815888" cy="7775575"/>
  <p:notesSz cx="9144000" cy="6858000"/>
  <p:embeddedFontLst>
    <p:embeddedFont>
      <p:font typeface="BentonSans" panose="02000603040000020004" pitchFamily="2" charset="0"/>
      <p:regular r:id="rId22"/>
      <p:bold r:id="rId23"/>
    </p:embeddedFont>
    <p:embeddedFont>
      <p:font typeface="Georgia" panose="02040502050405020303" pitchFamily="18" charset="0"/>
      <p:regular r:id="rId24"/>
      <p:bold r:id="rId25"/>
      <p:italic r:id="rId26"/>
      <p:boldItalic r:id="rId27"/>
    </p:embeddedFont>
    <p:embeddedFont>
      <p:font typeface="Public Sans" pitchFamily="2" charset="77"/>
      <p:regular r:id="rId28"/>
      <p:bold r:id="rId29"/>
      <p:italic r:id="rId30"/>
      <p:boldItalic r:id="rId31"/>
    </p:embeddedFont>
    <p:embeddedFont>
      <p:font typeface="Public Sans SemiBold" pitchFamily="2" charset="77"/>
      <p:regular r:id="rId32"/>
      <p:bold r:id="rId33"/>
      <p:italic r:id="rId34"/>
      <p:boldItalic r:id="rId35"/>
    </p:embeddedFont>
    <p:embeddedFont>
      <p:font typeface="Segoe UI" panose="020B0502040204020203" pitchFamily="34" charset="0"/>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noworks Draft" id="{2260C946-6276-413B-820C-CC91D90B7CDD}">
          <p14:sldIdLst>
            <p14:sldId id="1416"/>
            <p14:sldId id="1642"/>
            <p14:sldId id="1940"/>
            <p14:sldId id="1688"/>
            <p14:sldId id="1689"/>
            <p14:sldId id="1698"/>
            <p14:sldId id="1941"/>
            <p14:sldId id="1644"/>
            <p14:sldId id="1700"/>
            <p14:sldId id="1720"/>
            <p14:sldId id="1734"/>
            <p14:sldId id="285"/>
            <p14:sldId id="1936"/>
            <p14:sldId id="1687"/>
            <p14:sldId id="1696"/>
            <p14:sldId id="16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cel Valentin" initials="MV" lastIdx="1" clrIdx="6">
    <p:extLst>
      <p:ext uri="{19B8F6BF-5375-455C-9EA6-DF929625EA0E}">
        <p15:presenceInfo xmlns:p15="http://schemas.microsoft.com/office/powerpoint/2012/main" userId="e1cccc45492c3168" providerId="Windows Live"/>
      </p:ext>
    </p:extLst>
  </p:cmAuthor>
  <p:cmAuthor id="1" name="Leo Tran" initials="LT" lastIdx="19" clrIdx="0">
    <p:extLst>
      <p:ext uri="{19B8F6BF-5375-455C-9EA6-DF929625EA0E}">
        <p15:presenceInfo xmlns:p15="http://schemas.microsoft.com/office/powerpoint/2012/main" userId="Leo Tran" providerId="None"/>
      </p:ext>
    </p:extLst>
  </p:cmAuthor>
  <p:cmAuthor id="2" name="Steve Gow" initials="SG" lastIdx="4" clrIdx="1">
    <p:extLst>
      <p:ext uri="{19B8F6BF-5375-455C-9EA6-DF929625EA0E}">
        <p15:presenceInfo xmlns:p15="http://schemas.microsoft.com/office/powerpoint/2012/main" userId="S::steve.gow@renoworks.com::dc78ca7c-f13d-4552-a71f-29c354f42537" providerId="AD"/>
      </p:ext>
    </p:extLst>
  </p:cmAuthor>
  <p:cmAuthor id="3" name="Leo Tran" initials="LT [2]" lastIdx="2" clrIdx="2">
    <p:extLst>
      <p:ext uri="{19B8F6BF-5375-455C-9EA6-DF929625EA0E}">
        <p15:presenceInfo xmlns:p15="http://schemas.microsoft.com/office/powerpoint/2012/main" userId="S::leo.tran@renoworks.com::c4dd811f-049d-4304-b5e1-33fc5f0d0736" providerId="AD"/>
      </p:ext>
    </p:extLst>
  </p:cmAuthor>
  <p:cmAuthor id="4" name="Sean Peasgood" initials="SP" lastIdx="14" clrIdx="3">
    <p:extLst>
      <p:ext uri="{19B8F6BF-5375-455C-9EA6-DF929625EA0E}">
        <p15:presenceInfo xmlns:p15="http://schemas.microsoft.com/office/powerpoint/2012/main" userId="45d64efbfec6b805" providerId="Windows Live"/>
      </p:ext>
    </p:extLst>
  </p:cmAuthor>
  <p:cmAuthor id="5" name="eric balshin" initials="eb" lastIdx="1" clrIdx="4">
    <p:extLst>
      <p:ext uri="{19B8F6BF-5375-455C-9EA6-DF929625EA0E}">
        <p15:presenceInfo xmlns:p15="http://schemas.microsoft.com/office/powerpoint/2012/main" userId="fa384022d4637f6e" providerId="Windows Live"/>
      </p:ext>
    </p:extLst>
  </p:cmAuthor>
  <p:cmAuthor id="6" name="marcel@sophiccapital.com" initials="ma" lastIdx="1" clrIdx="5">
    <p:extLst>
      <p:ext uri="{19B8F6BF-5375-455C-9EA6-DF929625EA0E}">
        <p15:presenceInfo xmlns:p15="http://schemas.microsoft.com/office/powerpoint/2012/main" userId="S::urn:spo:guest#marcel@sophiccapital.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232"/>
    <a:srgbClr val="F2F2F2"/>
    <a:srgbClr val="F7F9FA"/>
    <a:srgbClr val="488E93"/>
    <a:srgbClr val="747475"/>
    <a:srgbClr val="FB5C01"/>
    <a:srgbClr val="F59330"/>
    <a:srgbClr val="F69330"/>
    <a:srgbClr val="F36E26"/>
    <a:srgbClr val="B4DC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51"/>
    <p:restoredTop sz="96498" autoAdjust="0"/>
  </p:normalViewPr>
  <p:slideViewPr>
    <p:cSldViewPr snapToGrid="0">
      <p:cViewPr>
        <p:scale>
          <a:sx n="119" d="100"/>
          <a:sy n="119" d="100"/>
        </p:scale>
        <p:origin x="1200" y="256"/>
      </p:cViewPr>
      <p:guideLst/>
    </p:cSldViewPr>
  </p:slideViewPr>
  <p:notesTextViewPr>
    <p:cViewPr>
      <p:scale>
        <a:sx n="1" d="1"/>
        <a:sy n="1" d="1"/>
      </p:scale>
      <p:origin x="0" y="0"/>
    </p:cViewPr>
  </p:notesTextViewPr>
  <p:notesViewPr>
    <p:cSldViewPr snapToGrid="0">
      <p:cViewPr>
        <p:scale>
          <a:sx n="138" d="100"/>
          <a:sy n="138" d="100"/>
        </p:scale>
        <p:origin x="2760" y="1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charts/_rels/chart1.xml.rels><?xml version="1.0" encoding="UTF-8" standalone="yes"?>
<Relationships xmlns="http://schemas.openxmlformats.org/package/2006/relationships"><Relationship Id="rId3" Type="http://schemas.openxmlformats.org/officeDocument/2006/relationships/oleObject" Target="file:////Users/Doug/Library/Mobile%20Documents/com~apple~CloudDocs/Documents/RENOWORKS/Corporate/Investor%20Relations/2024/Copy%20of%20Rev%2020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Quarterly RR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Graphs!$A$7</c:f>
              <c:strCache>
                <c:ptCount val="1"/>
                <c:pt idx="0">
                  <c:v>2021</c:v>
                </c:pt>
              </c:strCache>
            </c:strRef>
          </c:tx>
          <c:spPr>
            <a:solidFill>
              <a:schemeClr val="accent1"/>
            </a:solidFill>
            <a:ln>
              <a:noFill/>
            </a:ln>
            <a:effectLst/>
          </c:spPr>
          <c:invertIfNegative val="0"/>
          <c:cat>
            <c:strRef>
              <c:f>Graphs!$B$6:$E$6</c:f>
              <c:strCache>
                <c:ptCount val="4"/>
                <c:pt idx="0">
                  <c:v>Q1</c:v>
                </c:pt>
                <c:pt idx="1">
                  <c:v>Q2</c:v>
                </c:pt>
                <c:pt idx="2">
                  <c:v>Q3</c:v>
                </c:pt>
                <c:pt idx="3">
                  <c:v>Q4</c:v>
                </c:pt>
              </c:strCache>
            </c:strRef>
          </c:cat>
          <c:val>
            <c:numRef>
              <c:f>Graphs!$B$7:$E$7</c:f>
              <c:numCache>
                <c:formatCode>_("$"* #,##0_);_("$"* \(#,##0\);_("$"* "-"??_);_(@_)</c:formatCode>
                <c:ptCount val="4"/>
                <c:pt idx="0">
                  <c:v>452463.64</c:v>
                </c:pt>
                <c:pt idx="1">
                  <c:v>448377.87</c:v>
                </c:pt>
                <c:pt idx="2">
                  <c:v>447615.26999999996</c:v>
                </c:pt>
                <c:pt idx="3">
                  <c:v>448224.72</c:v>
                </c:pt>
              </c:numCache>
            </c:numRef>
          </c:val>
          <c:extLst>
            <c:ext xmlns:c16="http://schemas.microsoft.com/office/drawing/2014/chart" uri="{C3380CC4-5D6E-409C-BE32-E72D297353CC}">
              <c16:uniqueId val="{00000000-C58D-DF4F-B11C-84F094FF173D}"/>
            </c:ext>
          </c:extLst>
        </c:ser>
        <c:ser>
          <c:idx val="1"/>
          <c:order val="1"/>
          <c:tx>
            <c:strRef>
              <c:f>Graphs!$A$8</c:f>
              <c:strCache>
                <c:ptCount val="1"/>
                <c:pt idx="0">
                  <c:v>2022</c:v>
                </c:pt>
              </c:strCache>
            </c:strRef>
          </c:tx>
          <c:spPr>
            <a:solidFill>
              <a:schemeClr val="accent2"/>
            </a:solidFill>
            <a:ln>
              <a:noFill/>
            </a:ln>
            <a:effectLst/>
          </c:spPr>
          <c:invertIfNegative val="0"/>
          <c:cat>
            <c:strRef>
              <c:f>Graphs!$B$6:$E$6</c:f>
              <c:strCache>
                <c:ptCount val="4"/>
                <c:pt idx="0">
                  <c:v>Q1</c:v>
                </c:pt>
                <c:pt idx="1">
                  <c:v>Q2</c:v>
                </c:pt>
                <c:pt idx="2">
                  <c:v>Q3</c:v>
                </c:pt>
                <c:pt idx="3">
                  <c:v>Q4</c:v>
                </c:pt>
              </c:strCache>
            </c:strRef>
          </c:cat>
          <c:val>
            <c:numRef>
              <c:f>Graphs!$B$8:$E$8</c:f>
              <c:numCache>
                <c:formatCode>_("$"* #,##0_);_("$"* \(#,##0\);_("$"* "-"??_);_(@_)</c:formatCode>
                <c:ptCount val="4"/>
                <c:pt idx="0">
                  <c:v>453735.18999999994</c:v>
                </c:pt>
                <c:pt idx="1">
                  <c:v>451408.15</c:v>
                </c:pt>
                <c:pt idx="2">
                  <c:v>469626.05</c:v>
                </c:pt>
                <c:pt idx="3">
                  <c:v>464492.18</c:v>
                </c:pt>
              </c:numCache>
            </c:numRef>
          </c:val>
          <c:extLst>
            <c:ext xmlns:c16="http://schemas.microsoft.com/office/drawing/2014/chart" uri="{C3380CC4-5D6E-409C-BE32-E72D297353CC}">
              <c16:uniqueId val="{00000001-C58D-DF4F-B11C-84F094FF173D}"/>
            </c:ext>
          </c:extLst>
        </c:ser>
        <c:ser>
          <c:idx val="2"/>
          <c:order val="2"/>
          <c:tx>
            <c:strRef>
              <c:f>Graphs!$A$9</c:f>
              <c:strCache>
                <c:ptCount val="1"/>
                <c:pt idx="0">
                  <c:v>2023</c:v>
                </c:pt>
              </c:strCache>
            </c:strRef>
          </c:tx>
          <c:spPr>
            <a:solidFill>
              <a:schemeClr val="accent3"/>
            </a:solidFill>
            <a:ln>
              <a:noFill/>
            </a:ln>
            <a:effectLst/>
          </c:spPr>
          <c:invertIfNegative val="0"/>
          <c:cat>
            <c:strRef>
              <c:f>Graphs!$B$6:$E$6</c:f>
              <c:strCache>
                <c:ptCount val="4"/>
                <c:pt idx="0">
                  <c:v>Q1</c:v>
                </c:pt>
                <c:pt idx="1">
                  <c:v>Q2</c:v>
                </c:pt>
                <c:pt idx="2">
                  <c:v>Q3</c:v>
                </c:pt>
                <c:pt idx="3">
                  <c:v>Q4</c:v>
                </c:pt>
              </c:strCache>
            </c:strRef>
          </c:cat>
          <c:val>
            <c:numRef>
              <c:f>Graphs!$B$9:$E$9</c:f>
              <c:numCache>
                <c:formatCode>_("$"* #,##0_);_("$"* \(#,##0\);_("$"* "-"??_);_(@_)</c:formatCode>
                <c:ptCount val="4"/>
                <c:pt idx="0">
                  <c:v>515362.85</c:v>
                </c:pt>
                <c:pt idx="1">
                  <c:v>557491.69999999995</c:v>
                </c:pt>
                <c:pt idx="2">
                  <c:v>559855.33000000007</c:v>
                </c:pt>
                <c:pt idx="3">
                  <c:v>610339.28</c:v>
                </c:pt>
              </c:numCache>
            </c:numRef>
          </c:val>
          <c:extLst>
            <c:ext xmlns:c16="http://schemas.microsoft.com/office/drawing/2014/chart" uri="{C3380CC4-5D6E-409C-BE32-E72D297353CC}">
              <c16:uniqueId val="{00000002-C58D-DF4F-B11C-84F094FF173D}"/>
            </c:ext>
          </c:extLst>
        </c:ser>
        <c:ser>
          <c:idx val="3"/>
          <c:order val="3"/>
          <c:tx>
            <c:strRef>
              <c:f>Graphs!$A$10</c:f>
              <c:strCache>
                <c:ptCount val="1"/>
                <c:pt idx="0">
                  <c:v>2024</c:v>
                </c:pt>
              </c:strCache>
            </c:strRef>
          </c:tx>
          <c:spPr>
            <a:solidFill>
              <a:schemeClr val="accent4"/>
            </a:solidFill>
            <a:ln>
              <a:noFill/>
            </a:ln>
            <a:effectLst/>
          </c:spPr>
          <c:invertIfNegative val="0"/>
          <c:cat>
            <c:strRef>
              <c:f>Graphs!$B$6:$E$6</c:f>
              <c:strCache>
                <c:ptCount val="4"/>
                <c:pt idx="0">
                  <c:v>Q1</c:v>
                </c:pt>
                <c:pt idx="1">
                  <c:v>Q2</c:v>
                </c:pt>
                <c:pt idx="2">
                  <c:v>Q3</c:v>
                </c:pt>
                <c:pt idx="3">
                  <c:v>Q4</c:v>
                </c:pt>
              </c:strCache>
            </c:strRef>
          </c:cat>
          <c:val>
            <c:numRef>
              <c:f>Graphs!$B$10:$E$10</c:f>
              <c:numCache>
                <c:formatCode>_("$"* #,##0_);_("$"* \(#,##0\);_("$"* "-"??_);_(@_)</c:formatCode>
                <c:ptCount val="4"/>
                <c:pt idx="0">
                  <c:v>616733</c:v>
                </c:pt>
              </c:numCache>
            </c:numRef>
          </c:val>
          <c:extLst>
            <c:ext xmlns:c16="http://schemas.microsoft.com/office/drawing/2014/chart" uri="{C3380CC4-5D6E-409C-BE32-E72D297353CC}">
              <c16:uniqueId val="{00000003-C58D-DF4F-B11C-84F094FF173D}"/>
            </c:ext>
          </c:extLst>
        </c:ser>
        <c:dLbls>
          <c:showLegendKey val="0"/>
          <c:showVal val="0"/>
          <c:showCatName val="0"/>
          <c:showSerName val="0"/>
          <c:showPercent val="0"/>
          <c:showBubbleSize val="0"/>
        </c:dLbls>
        <c:gapWidth val="219"/>
        <c:overlap val="-27"/>
        <c:axId val="637577472"/>
        <c:axId val="637579184"/>
      </c:barChart>
      <c:catAx>
        <c:axId val="63757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7579184"/>
        <c:crosses val="autoZero"/>
        <c:auto val="1"/>
        <c:lblAlgn val="ctr"/>
        <c:lblOffset val="100"/>
        <c:noMultiLvlLbl val="0"/>
      </c:catAx>
      <c:valAx>
        <c:axId val="63757918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7577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49691B2-45FA-418B-BFEC-DE22B6DB9AAA}" type="datetimeFigureOut">
              <a:rPr lang="en-CA" smtClean="0"/>
              <a:t>2024-05-23</a:t>
            </a:fld>
            <a:endParaRPr lang="en-CA"/>
          </a:p>
        </p:txBody>
      </p:sp>
      <p:sp>
        <p:nvSpPr>
          <p:cNvPr id="4" name="Slide Image Placeholder 3"/>
          <p:cNvSpPr>
            <a:spLocks noGrp="1" noRot="1" noChangeAspect="1"/>
          </p:cNvSpPr>
          <p:nvPr>
            <p:ph type="sldImg" idx="2"/>
          </p:nvPr>
        </p:nvSpPr>
        <p:spPr>
          <a:xfrm>
            <a:off x="2663825" y="857250"/>
            <a:ext cx="3816350" cy="23145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7A8D12A-48C7-4375-A2EA-1103CC3A6660}" type="slidenum">
              <a:rPr lang="en-CA" smtClean="0"/>
              <a:t>‹#›</a:t>
            </a:fld>
            <a:endParaRPr lang="en-CA"/>
          </a:p>
        </p:txBody>
      </p:sp>
    </p:spTree>
    <p:extLst>
      <p:ext uri="{BB962C8B-B14F-4D97-AF65-F5344CB8AC3E}">
        <p14:creationId xmlns:p14="http://schemas.microsoft.com/office/powerpoint/2010/main" val="4271906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Time, 0:30</a:t>
            </a:r>
          </a:p>
          <a:p>
            <a:endParaRPr lang="en-CA"/>
          </a:p>
          <a:p>
            <a:r>
              <a:rPr lang="en-CA"/>
              <a:t>Welcome everyone</a:t>
            </a:r>
          </a:p>
          <a:p>
            <a:endParaRPr lang="en-CA"/>
          </a:p>
          <a:p>
            <a:r>
              <a:rPr lang="en-CA"/>
              <a:t>Today talk about </a:t>
            </a:r>
            <a:r>
              <a:rPr lang="en-CA" err="1"/>
              <a:t>renoworks</a:t>
            </a:r>
            <a:r>
              <a:rPr lang="en-CA"/>
              <a:t> – software player in the $440 </a:t>
            </a:r>
            <a:r>
              <a:rPr lang="en-CA" err="1"/>
              <a:t>bln</a:t>
            </a:r>
            <a:r>
              <a:rPr lang="en-CA"/>
              <a:t> home repair and remodel space helping deliver project ready homeowner leads to building products material vendors in the industry so they can save money, sell more product and win more business. </a:t>
            </a:r>
          </a:p>
          <a:p>
            <a:endParaRPr lang="en-CA"/>
          </a:p>
          <a:p>
            <a:r>
              <a:rPr lang="en-CA"/>
              <a:t>This company has been in the business for 20 years but over the last 7 years have invested efforts on innovating on their platform and partnering with key technology innovators to achieve great growth. Today we’ll talk about how they have been able to succeed this way, where they are going and how they will continue to grow.</a:t>
            </a:r>
          </a:p>
        </p:txBody>
      </p:sp>
      <p:sp>
        <p:nvSpPr>
          <p:cNvPr id="4" name="Slide Number Placeholder 3"/>
          <p:cNvSpPr>
            <a:spLocks noGrp="1"/>
          </p:cNvSpPr>
          <p:nvPr>
            <p:ph type="sldNum" sz="quarter" idx="5"/>
          </p:nvPr>
        </p:nvSpPr>
        <p:spPr/>
        <p:txBody>
          <a:bodyPr/>
          <a:lstStyle/>
          <a:p>
            <a:fld id="{C7A8D12A-48C7-4375-A2EA-1103CC3A6660}" type="slidenum">
              <a:rPr lang="en-CA" smtClean="0"/>
              <a:t>1</a:t>
            </a:fld>
            <a:endParaRPr lang="en-CA"/>
          </a:p>
        </p:txBody>
      </p:sp>
    </p:spTree>
    <p:extLst>
      <p:ext uri="{BB962C8B-B14F-4D97-AF65-F5344CB8AC3E}">
        <p14:creationId xmlns:p14="http://schemas.microsoft.com/office/powerpoint/2010/main" val="942152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109232438c_0_0:notes"/>
          <p:cNvSpPr>
            <a:spLocks noGrp="1" noRot="1" noChangeAspect="1"/>
          </p:cNvSpPr>
          <p:nvPr>
            <p:ph type="sldImg" idx="2"/>
          </p:nvPr>
        </p:nvSpPr>
        <p:spPr>
          <a:xfrm>
            <a:off x="885825" y="1143000"/>
            <a:ext cx="508635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109232438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sz="1800" dirty="0">
                <a:effectLst/>
                <a:latin typeface="Segoe UI" panose="020B0502040204020203" pitchFamily="34" charset="0"/>
                <a:ea typeface="Calibri" panose="020F0502020204030204" pitchFamily="34" charset="0"/>
              </a:rPr>
              <a:t>Slide 4-5: Talk about how many manufacturers we have currently, # of homeowners that gives us access to, how we currently monetize, and give examples of customers we've been talking to who have recently upgrade to Renoworks 3.0 and the results they're seeing (use </a:t>
            </a:r>
            <a:r>
              <a:rPr lang="en-CA" sz="1800" dirty="0" err="1">
                <a:effectLst/>
                <a:latin typeface="Segoe UI" panose="020B0502040204020203" pitchFamily="34" charset="0"/>
                <a:ea typeface="Calibri" panose="020F0502020204030204" pitchFamily="34" charset="0"/>
              </a:rPr>
              <a:t>Plygem</a:t>
            </a:r>
            <a:r>
              <a:rPr lang="en-CA" sz="1800" dirty="0">
                <a:effectLst/>
                <a:latin typeface="Segoe UI" panose="020B0502040204020203" pitchFamily="34" charset="0"/>
                <a:ea typeface="Calibri" panose="020F0502020204030204" pitchFamily="34" charset="0"/>
              </a:rPr>
              <a:t> example here)</a:t>
            </a:r>
            <a:endParaRPr dirty="0"/>
          </a:p>
        </p:txBody>
      </p:sp>
      <p:sp>
        <p:nvSpPr>
          <p:cNvPr id="405" name="Google Shape;405;g1109232438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244210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0c92c35e6d_0_16:notes"/>
          <p:cNvSpPr>
            <a:spLocks noGrp="1" noRot="1" noChangeAspect="1"/>
          </p:cNvSpPr>
          <p:nvPr>
            <p:ph type="sldImg" idx="2"/>
          </p:nvPr>
        </p:nvSpPr>
        <p:spPr>
          <a:xfrm>
            <a:off x="885825" y="1143000"/>
            <a:ext cx="508635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10c92c35e6d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sz="1800">
                <a:effectLst/>
                <a:latin typeface="Segoe UI" panose="020B0502040204020203" pitchFamily="34" charset="0"/>
                <a:ea typeface="Calibri" panose="020F0502020204030204" pitchFamily="34" charset="0"/>
              </a:rPr>
              <a:t>Slide 4-5: Talk about how many manufacturers we have currently, # of homeowners that gives us access to, how we currently monetize, and give examples of customers we've been talking to who have recently upgrade to Renoworks 3.0 and the results they're seeing (use </a:t>
            </a:r>
            <a:r>
              <a:rPr lang="en-CA" sz="1800" err="1">
                <a:effectLst/>
                <a:latin typeface="Segoe UI" panose="020B0502040204020203" pitchFamily="34" charset="0"/>
                <a:ea typeface="Calibri" panose="020F0502020204030204" pitchFamily="34" charset="0"/>
              </a:rPr>
              <a:t>Plygem</a:t>
            </a:r>
            <a:r>
              <a:rPr lang="en-CA" sz="1800">
                <a:effectLst/>
                <a:latin typeface="Segoe UI" panose="020B0502040204020203" pitchFamily="34" charset="0"/>
                <a:ea typeface="Calibri" panose="020F0502020204030204" pitchFamily="34" charset="0"/>
              </a:rPr>
              <a:t> example here)</a:t>
            </a:r>
            <a:endParaRPr/>
          </a:p>
        </p:txBody>
      </p:sp>
      <p:sp>
        <p:nvSpPr>
          <p:cNvPr id="418" name="Google Shape;418;g10c92c35e6d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438743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a:p>
        </p:txBody>
      </p:sp>
      <p:sp>
        <p:nvSpPr>
          <p:cNvPr id="4" name="Slide Number Placeholder 3"/>
          <p:cNvSpPr>
            <a:spLocks noGrp="1"/>
          </p:cNvSpPr>
          <p:nvPr>
            <p:ph type="sldNum" sz="quarter" idx="5"/>
          </p:nvPr>
        </p:nvSpPr>
        <p:spPr/>
        <p:txBody>
          <a:bodyPr/>
          <a:lstStyle/>
          <a:p>
            <a:fld id="{C7A8D12A-48C7-4375-A2EA-1103CC3A6660}" type="slidenum">
              <a:rPr lang="en-CA" smtClean="0"/>
              <a:t>13</a:t>
            </a:fld>
            <a:endParaRPr lang="en-CA"/>
          </a:p>
        </p:txBody>
      </p:sp>
    </p:spTree>
    <p:extLst>
      <p:ext uri="{BB962C8B-B14F-4D97-AF65-F5344CB8AC3E}">
        <p14:creationId xmlns:p14="http://schemas.microsoft.com/office/powerpoint/2010/main" val="4276947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a:effectLst/>
                <a:latin typeface="Segoe UI" panose="020B0502040204020203" pitchFamily="34" charset="0"/>
                <a:ea typeface="Calibri" panose="020F0502020204030204" pitchFamily="34" charset="0"/>
              </a:rPr>
              <a:t>Slide 10:  Financial overview - the current state of the revenue - how much is recurring, the GM profile and cash balance pro forma the raise. </a:t>
            </a:r>
            <a:endParaRPr lang="en-US"/>
          </a:p>
        </p:txBody>
      </p:sp>
      <p:sp>
        <p:nvSpPr>
          <p:cNvPr id="4" name="Slide Number Placeholder 3"/>
          <p:cNvSpPr>
            <a:spLocks noGrp="1"/>
          </p:cNvSpPr>
          <p:nvPr>
            <p:ph type="sldNum" sz="quarter" idx="5"/>
          </p:nvPr>
        </p:nvSpPr>
        <p:spPr/>
        <p:txBody>
          <a:bodyPr/>
          <a:lstStyle/>
          <a:p>
            <a:fld id="{DEE7CA75-48BA-C447-8810-664A65D17E76}" type="slidenum">
              <a:rPr lang="en-US" smtClean="0"/>
              <a:t>14</a:t>
            </a:fld>
            <a:endParaRPr lang="en-US"/>
          </a:p>
        </p:txBody>
      </p:sp>
    </p:spTree>
    <p:extLst>
      <p:ext uri="{BB962C8B-B14F-4D97-AF65-F5344CB8AC3E}">
        <p14:creationId xmlns:p14="http://schemas.microsoft.com/office/powerpoint/2010/main" val="1497950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a:effectLst/>
                <a:latin typeface="Segoe UI" panose="020B0502040204020203" pitchFamily="34" charset="0"/>
                <a:ea typeface="Calibri" panose="020F0502020204030204" pitchFamily="34" charset="0"/>
              </a:rPr>
              <a:t>Slide 11: Catalysts and things to watch for </a:t>
            </a:r>
            <a:endParaRPr lang="en-CA" sz="1800">
              <a:effectLst/>
              <a:latin typeface="Calibri" panose="020F0502020204030204" pitchFamily="34" charset="0"/>
              <a:ea typeface="Calibri" panose="020F0502020204030204" pitchFamily="34" charset="0"/>
            </a:endParaRPr>
          </a:p>
          <a:p>
            <a:r>
              <a:rPr lang="en-CA" sz="1800">
                <a:effectLst/>
                <a:latin typeface="Calibri" panose="020F0502020204030204" pitchFamily="34" charset="0"/>
                <a:ea typeface="Calibri" panose="020F0502020204030204" pitchFamily="34" charset="0"/>
              </a:rPr>
              <a:t>- customers cutting over to the new platform leading to higher revenue growth </a:t>
            </a:r>
          </a:p>
          <a:p>
            <a:r>
              <a:rPr lang="en-CA" sz="1800">
                <a:effectLst/>
                <a:latin typeface="Calibri" panose="020F0502020204030204" pitchFamily="34" charset="0"/>
                <a:ea typeface="Calibri" panose="020F0502020204030204" pitchFamily="34" charset="0"/>
              </a:rPr>
              <a:t>- partnerships to unlock contractor leads - which could lead to significant revenue growth and recurring revenue visibility </a:t>
            </a:r>
          </a:p>
        </p:txBody>
      </p:sp>
      <p:sp>
        <p:nvSpPr>
          <p:cNvPr id="4" name="Slide Number Placeholder 3"/>
          <p:cNvSpPr>
            <a:spLocks noGrp="1"/>
          </p:cNvSpPr>
          <p:nvPr>
            <p:ph type="sldNum" sz="quarter" idx="5"/>
          </p:nvPr>
        </p:nvSpPr>
        <p:spPr/>
        <p:txBody>
          <a:bodyPr/>
          <a:lstStyle/>
          <a:p>
            <a:fld id="{C7A8D12A-48C7-4375-A2EA-1103CC3A6660}" type="slidenum">
              <a:rPr lang="en-CA" smtClean="0"/>
              <a:t>15</a:t>
            </a:fld>
            <a:endParaRPr lang="en-CA"/>
          </a:p>
        </p:txBody>
      </p:sp>
    </p:spTree>
    <p:extLst>
      <p:ext uri="{BB962C8B-B14F-4D97-AF65-F5344CB8AC3E}">
        <p14:creationId xmlns:p14="http://schemas.microsoft.com/office/powerpoint/2010/main" val="1297716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7A8D12A-48C7-4375-A2EA-1103CC3A6660}" type="slidenum">
              <a:rPr lang="en-CA" smtClean="0"/>
              <a:t>16</a:t>
            </a:fld>
            <a:endParaRPr lang="en-CA"/>
          </a:p>
        </p:txBody>
      </p:sp>
    </p:spTree>
    <p:extLst>
      <p:ext uri="{BB962C8B-B14F-4D97-AF65-F5344CB8AC3E}">
        <p14:creationId xmlns:p14="http://schemas.microsoft.com/office/powerpoint/2010/main" val="859790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Time, 0:05</a:t>
            </a:r>
          </a:p>
        </p:txBody>
      </p:sp>
      <p:sp>
        <p:nvSpPr>
          <p:cNvPr id="4" name="Slide Number Placeholder 3"/>
          <p:cNvSpPr>
            <a:spLocks noGrp="1"/>
          </p:cNvSpPr>
          <p:nvPr>
            <p:ph type="sldNum" sz="quarter" idx="5"/>
          </p:nvPr>
        </p:nvSpPr>
        <p:spPr/>
        <p:txBody>
          <a:bodyPr/>
          <a:lstStyle/>
          <a:p>
            <a:fld id="{C7A8D12A-48C7-4375-A2EA-1103CC3A6660}" type="slidenum">
              <a:rPr lang="en-CA" smtClean="0"/>
              <a:t>2</a:t>
            </a:fld>
            <a:endParaRPr lang="en-CA"/>
          </a:p>
        </p:txBody>
      </p:sp>
    </p:spTree>
    <p:extLst>
      <p:ext uri="{BB962C8B-B14F-4D97-AF65-F5344CB8AC3E}">
        <p14:creationId xmlns:p14="http://schemas.microsoft.com/office/powerpoint/2010/main" val="2839546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we are still a small company, with a market cap of about $20M.  </a:t>
            </a:r>
          </a:p>
          <a:p>
            <a:endParaRPr lang="en-US" dirty="0"/>
          </a:p>
          <a:p>
            <a:r>
              <a:rPr lang="en-US" dirty="0"/>
              <a:t>We have insider ownership in the 40% range and we have been quietly building the company over the last several years and believe we are now at an inflection point where we are seeing growth accelerate and we are butting up against some much larger players in the market – who need our technology and the partners on the platform are now at a critical mass that we believe we will see continued growth – and there are several ways this growth could accelerate significantly in the next 12-18 months. </a:t>
            </a:r>
          </a:p>
          <a:p>
            <a:endParaRPr lang="en-US" dirty="0"/>
          </a:p>
          <a:p>
            <a:r>
              <a:rPr lang="en-US" dirty="0"/>
              <a:t>We have cash of $1.5M, which you may think is low, however this is the most cash we have ever had and we operate the company in a lean manner and as you will see from our financials we are seeing revenue growth and burn rates coming down (double check these numbers. )</a:t>
            </a:r>
          </a:p>
        </p:txBody>
      </p:sp>
      <p:sp>
        <p:nvSpPr>
          <p:cNvPr id="4" name="Slide Number Placeholder 3"/>
          <p:cNvSpPr>
            <a:spLocks noGrp="1"/>
          </p:cNvSpPr>
          <p:nvPr>
            <p:ph type="sldNum" sz="quarter" idx="5"/>
          </p:nvPr>
        </p:nvSpPr>
        <p:spPr/>
        <p:txBody>
          <a:bodyPr/>
          <a:lstStyle/>
          <a:p>
            <a:fld id="{C7A8D12A-48C7-4375-A2EA-1103CC3A6660}" type="slidenum">
              <a:rPr lang="en-CA" smtClean="0"/>
              <a:t>4</a:t>
            </a:fld>
            <a:endParaRPr lang="en-CA"/>
          </a:p>
        </p:txBody>
      </p:sp>
    </p:spTree>
    <p:extLst>
      <p:ext uri="{BB962C8B-B14F-4D97-AF65-F5344CB8AC3E}">
        <p14:creationId xmlns:p14="http://schemas.microsoft.com/office/powerpoint/2010/main" val="3457650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summary slide</a:t>
            </a:r>
          </a:p>
          <a:p>
            <a:pPr marL="171450" indent="-171450">
              <a:buFontTx/>
              <a:buChar char="-"/>
            </a:pPr>
            <a:r>
              <a:rPr lang="en-US" dirty="0"/>
              <a:t>We have built a unique business having partnered with over 275 building product manufacturers where we have digitized their product libraries.  These relationships and access to data represent Renoworks our single largest asset that we are just beginning to monetize.  You may want to call it the RW Moat that we and others value.</a:t>
            </a:r>
          </a:p>
          <a:p>
            <a:pPr marL="171450" indent="-171450">
              <a:buFontTx/>
              <a:buChar char="-"/>
            </a:pPr>
            <a:r>
              <a:rPr lang="en-US" dirty="0"/>
              <a:t>Our solution brings a digital market place to an industry that lags behind.</a:t>
            </a:r>
          </a:p>
          <a:p>
            <a:pPr marL="171450" indent="-171450">
              <a:buFontTx/>
              <a:buChar char="-"/>
            </a:pPr>
            <a:r>
              <a:rPr lang="en-US" dirty="0"/>
              <a:t>We are uniquely positioned in that </a:t>
            </a:r>
          </a:p>
        </p:txBody>
      </p:sp>
      <p:sp>
        <p:nvSpPr>
          <p:cNvPr id="4" name="Slide Number Placeholder 3"/>
          <p:cNvSpPr>
            <a:spLocks noGrp="1"/>
          </p:cNvSpPr>
          <p:nvPr>
            <p:ph type="sldNum" sz="quarter" idx="5"/>
          </p:nvPr>
        </p:nvSpPr>
        <p:spPr/>
        <p:txBody>
          <a:bodyPr/>
          <a:lstStyle/>
          <a:p>
            <a:fld id="{DEE7CA75-48BA-C447-8810-664A65D17E76}" type="slidenum">
              <a:rPr lang="en-US" smtClean="0"/>
              <a:t>5</a:t>
            </a:fld>
            <a:endParaRPr lang="en-US"/>
          </a:p>
        </p:txBody>
      </p:sp>
    </p:spTree>
    <p:extLst>
      <p:ext uri="{BB962C8B-B14F-4D97-AF65-F5344CB8AC3E}">
        <p14:creationId xmlns:p14="http://schemas.microsoft.com/office/powerpoint/2010/main" val="2747240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Segoe UI" panose="020B0502040204020203" pitchFamily="34" charset="0"/>
                <a:ea typeface="Calibri" panose="020F0502020204030204" pitchFamily="34" charset="0"/>
              </a:rPr>
              <a:t>Doug to talk about the amount of data you have been collecting over the years and that you have been investing in unlocking the value around that data</a:t>
            </a:r>
            <a:endParaRPr lang="en-CA" sz="1200" dirty="0">
              <a:effectLst/>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C7A8D12A-48C7-4375-A2EA-1103CC3A6660}" type="slidenum">
              <a:rPr lang="en-CA" smtClean="0"/>
              <a:t>6</a:t>
            </a:fld>
            <a:endParaRPr lang="en-CA"/>
          </a:p>
        </p:txBody>
      </p:sp>
    </p:spTree>
    <p:extLst>
      <p:ext uri="{BB962C8B-B14F-4D97-AF65-F5344CB8AC3E}">
        <p14:creationId xmlns:p14="http://schemas.microsoft.com/office/powerpoint/2010/main" val="2952321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Segoe UI" panose="020B0502040204020203" pitchFamily="34" charset="0"/>
                <a:ea typeface="Calibri" panose="020F0502020204030204" pitchFamily="34" charset="0"/>
              </a:rPr>
              <a:t>Doug to talk about the amount of data you have been collecting over the years and that you have been investing in unlocking the value around that data</a:t>
            </a:r>
            <a:endParaRPr lang="en-CA" sz="1200" dirty="0">
              <a:effectLst/>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C7A8D12A-48C7-4375-A2EA-1103CC3A6660}" type="slidenum">
              <a:rPr lang="en-CA" smtClean="0"/>
              <a:t>7</a:t>
            </a:fld>
            <a:endParaRPr lang="en-CA"/>
          </a:p>
        </p:txBody>
      </p:sp>
    </p:spTree>
    <p:extLst>
      <p:ext uri="{BB962C8B-B14F-4D97-AF65-F5344CB8AC3E}">
        <p14:creationId xmlns:p14="http://schemas.microsoft.com/office/powerpoint/2010/main" val="2770440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strike="noStrike"/>
              <a:t>SOPHIC Notes: Good to note here that despite Covid, the remodeling industry didn’t suffer, in fact, accelerated digital adoption further to adapt to the global situation. They see technology and data more so as vital component to their future and Renoworks is best positioned for that. And here’s why…</a:t>
            </a:r>
          </a:p>
          <a:p>
            <a:endParaRPr lang="en-US" b="0" strike="noStrike"/>
          </a:p>
          <a:p>
            <a:r>
              <a:rPr lang="en-US" b="0" strike="noStrike"/>
              <a:t>[Leo’s script] These challenges all take place at a time when the remodel market has seen its greatest growth. Covid didn’t decrease that growth but instead increased it. Homeowners are spending more and thus, manufacturers are investing more to ensure they are top of mind.</a:t>
            </a:r>
          </a:p>
        </p:txBody>
      </p:sp>
      <p:sp>
        <p:nvSpPr>
          <p:cNvPr id="4" name="Slide Number Placeholder 3"/>
          <p:cNvSpPr>
            <a:spLocks noGrp="1"/>
          </p:cNvSpPr>
          <p:nvPr>
            <p:ph type="sldNum" sz="quarter" idx="5"/>
          </p:nvPr>
        </p:nvSpPr>
        <p:spPr/>
        <p:txBody>
          <a:bodyPr/>
          <a:lstStyle/>
          <a:p>
            <a:fld id="{DEE7CA75-48BA-C447-8810-664A65D17E76}" type="slidenum">
              <a:rPr lang="en-US" smtClean="0"/>
              <a:t>8</a:t>
            </a:fld>
            <a:endParaRPr lang="en-US"/>
          </a:p>
        </p:txBody>
      </p:sp>
    </p:spTree>
    <p:extLst>
      <p:ext uri="{BB962C8B-B14F-4D97-AF65-F5344CB8AC3E}">
        <p14:creationId xmlns:p14="http://schemas.microsoft.com/office/powerpoint/2010/main" val="109639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109232438c_0_0:notes"/>
          <p:cNvSpPr>
            <a:spLocks noGrp="1" noRot="1" noChangeAspect="1"/>
          </p:cNvSpPr>
          <p:nvPr>
            <p:ph type="sldImg" idx="2"/>
          </p:nvPr>
        </p:nvSpPr>
        <p:spPr>
          <a:xfrm>
            <a:off x="885825" y="1143000"/>
            <a:ext cx="508635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109232438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sz="1800">
                <a:effectLst/>
                <a:latin typeface="Segoe UI" panose="020B0502040204020203" pitchFamily="34" charset="0"/>
                <a:ea typeface="Calibri" panose="020F0502020204030204" pitchFamily="34" charset="0"/>
              </a:rPr>
              <a:t>Slide 4-5: Talk about how many manufacturers we have currently, # of homeowners that gives us access to, how we currently monetize, and give examples of customers we've been talking to who have recently upgrade to Renoworks 3.0 and the results they're seeing (use </a:t>
            </a:r>
            <a:r>
              <a:rPr lang="en-CA" sz="1800" err="1">
                <a:effectLst/>
                <a:latin typeface="Segoe UI" panose="020B0502040204020203" pitchFamily="34" charset="0"/>
                <a:ea typeface="Calibri" panose="020F0502020204030204" pitchFamily="34" charset="0"/>
              </a:rPr>
              <a:t>Plygem</a:t>
            </a:r>
            <a:r>
              <a:rPr lang="en-CA" sz="1800">
                <a:effectLst/>
                <a:latin typeface="Segoe UI" panose="020B0502040204020203" pitchFamily="34" charset="0"/>
                <a:ea typeface="Calibri" panose="020F0502020204030204" pitchFamily="34" charset="0"/>
              </a:rPr>
              <a:t> example here)</a:t>
            </a:r>
            <a:endParaRPr/>
          </a:p>
        </p:txBody>
      </p:sp>
      <p:sp>
        <p:nvSpPr>
          <p:cNvPr id="405" name="Google Shape;405;g1109232438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590917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109232438c_0_0:notes"/>
          <p:cNvSpPr>
            <a:spLocks noGrp="1" noRot="1" noChangeAspect="1"/>
          </p:cNvSpPr>
          <p:nvPr>
            <p:ph type="sldImg" idx="2"/>
          </p:nvPr>
        </p:nvSpPr>
        <p:spPr>
          <a:xfrm>
            <a:off x="885825" y="1143000"/>
            <a:ext cx="508635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109232438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sz="1800" dirty="0">
                <a:effectLst/>
                <a:latin typeface="Segoe UI" panose="020B0502040204020203" pitchFamily="34" charset="0"/>
                <a:ea typeface="Calibri" panose="020F0502020204030204" pitchFamily="34" charset="0"/>
              </a:rPr>
              <a:t>Slide 4-5: Talk about how many manufacturers we have currently, # of homeowners that gives us access to, how we currently monetize, and give examples of customers we've been talking to who have recently upgrade to Renoworks 3.0 and the results they're seeing (use </a:t>
            </a:r>
            <a:r>
              <a:rPr lang="en-CA" sz="1800" dirty="0" err="1">
                <a:effectLst/>
                <a:latin typeface="Segoe UI" panose="020B0502040204020203" pitchFamily="34" charset="0"/>
                <a:ea typeface="Calibri" panose="020F0502020204030204" pitchFamily="34" charset="0"/>
              </a:rPr>
              <a:t>Plygem</a:t>
            </a:r>
            <a:r>
              <a:rPr lang="en-CA" sz="1800" dirty="0">
                <a:effectLst/>
                <a:latin typeface="Segoe UI" panose="020B0502040204020203" pitchFamily="34" charset="0"/>
                <a:ea typeface="Calibri" panose="020F0502020204030204" pitchFamily="34" charset="0"/>
              </a:rPr>
              <a:t> example here)</a:t>
            </a:r>
            <a:endParaRPr dirty="0"/>
          </a:p>
        </p:txBody>
      </p:sp>
      <p:sp>
        <p:nvSpPr>
          <p:cNvPr id="405" name="Google Shape;405;g1109232438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623062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5A439D-A267-486A-9F70-9BF42957BD84}"/>
              </a:ext>
            </a:extLst>
          </p:cNvPr>
          <p:cNvSpPr/>
          <p:nvPr userDrawn="1"/>
        </p:nvSpPr>
        <p:spPr>
          <a:xfrm>
            <a:off x="0" y="-1"/>
            <a:ext cx="12815888" cy="7815359"/>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5">
            <a:extLst>
              <a:ext uri="{FF2B5EF4-FFF2-40B4-BE49-F238E27FC236}">
                <a16:creationId xmlns:a16="http://schemas.microsoft.com/office/drawing/2014/main" id="{8A0E00C1-7994-4B18-B9FA-6EAEA7EA65D3}"/>
              </a:ext>
            </a:extLst>
          </p:cNvPr>
          <p:cNvSpPr/>
          <p:nvPr userDrawn="1"/>
        </p:nvSpPr>
        <p:spPr>
          <a:xfrm>
            <a:off x="-15498" y="2107769"/>
            <a:ext cx="12839336" cy="5747345"/>
          </a:xfrm>
          <a:custGeom>
            <a:avLst/>
            <a:gdLst>
              <a:gd name="connsiteX0" fmla="*/ 0 w 12815888"/>
              <a:gd name="connsiteY0" fmla="*/ 0 h 3235610"/>
              <a:gd name="connsiteX1" fmla="*/ 12815888 w 12815888"/>
              <a:gd name="connsiteY1" fmla="*/ 0 h 3235610"/>
              <a:gd name="connsiteX2" fmla="*/ 12815888 w 12815888"/>
              <a:gd name="connsiteY2" fmla="*/ 3235610 h 3235610"/>
              <a:gd name="connsiteX3" fmla="*/ 0 w 12815888"/>
              <a:gd name="connsiteY3" fmla="*/ 3235610 h 3235610"/>
              <a:gd name="connsiteX4" fmla="*/ 0 w 12815888"/>
              <a:gd name="connsiteY4" fmla="*/ 0 h 3235610"/>
              <a:gd name="connsiteX0" fmla="*/ 0 w 12823637"/>
              <a:gd name="connsiteY0" fmla="*/ 2471980 h 5707590"/>
              <a:gd name="connsiteX1" fmla="*/ 12823637 w 12823637"/>
              <a:gd name="connsiteY1" fmla="*/ 0 h 5707590"/>
              <a:gd name="connsiteX2" fmla="*/ 12815888 w 12823637"/>
              <a:gd name="connsiteY2" fmla="*/ 5707590 h 5707590"/>
              <a:gd name="connsiteX3" fmla="*/ 0 w 12823637"/>
              <a:gd name="connsiteY3" fmla="*/ 5707590 h 5707590"/>
              <a:gd name="connsiteX4" fmla="*/ 0 w 12823637"/>
              <a:gd name="connsiteY4" fmla="*/ 2471980 h 5707590"/>
              <a:gd name="connsiteX0" fmla="*/ 0 w 12839135"/>
              <a:gd name="connsiteY0" fmla="*/ 3153905 h 5707590"/>
              <a:gd name="connsiteX1" fmla="*/ 12839135 w 12839135"/>
              <a:gd name="connsiteY1" fmla="*/ 0 h 5707590"/>
              <a:gd name="connsiteX2" fmla="*/ 12831386 w 12839135"/>
              <a:gd name="connsiteY2" fmla="*/ 5707590 h 5707590"/>
              <a:gd name="connsiteX3" fmla="*/ 15498 w 12839135"/>
              <a:gd name="connsiteY3" fmla="*/ 5707590 h 5707590"/>
              <a:gd name="connsiteX4" fmla="*/ 0 w 12839135"/>
              <a:gd name="connsiteY4" fmla="*/ 3153905 h 5707590"/>
              <a:gd name="connsiteX0" fmla="*/ 0 w 12839135"/>
              <a:gd name="connsiteY0" fmla="*/ 3153905 h 5731443"/>
              <a:gd name="connsiteX1" fmla="*/ 12839135 w 12839135"/>
              <a:gd name="connsiteY1" fmla="*/ 0 h 5731443"/>
              <a:gd name="connsiteX2" fmla="*/ 12831386 w 12839135"/>
              <a:gd name="connsiteY2" fmla="*/ 5707590 h 5731443"/>
              <a:gd name="connsiteX3" fmla="*/ 7546 w 12839135"/>
              <a:gd name="connsiteY3" fmla="*/ 5731443 h 5731443"/>
              <a:gd name="connsiteX4" fmla="*/ 0 w 12839135"/>
              <a:gd name="connsiteY4" fmla="*/ 3153905 h 5731443"/>
              <a:gd name="connsiteX0" fmla="*/ 0 w 12879093"/>
              <a:gd name="connsiteY0" fmla="*/ 3153905 h 5731443"/>
              <a:gd name="connsiteX1" fmla="*/ 12839135 w 12879093"/>
              <a:gd name="connsiteY1" fmla="*/ 0 h 5731443"/>
              <a:gd name="connsiteX2" fmla="*/ 12879093 w 12879093"/>
              <a:gd name="connsiteY2" fmla="*/ 5707590 h 5731443"/>
              <a:gd name="connsiteX3" fmla="*/ 7546 w 12879093"/>
              <a:gd name="connsiteY3" fmla="*/ 5731443 h 5731443"/>
              <a:gd name="connsiteX4" fmla="*/ 0 w 12879093"/>
              <a:gd name="connsiteY4" fmla="*/ 3153905 h 5731443"/>
              <a:gd name="connsiteX0" fmla="*/ 0 w 12863190"/>
              <a:gd name="connsiteY0" fmla="*/ 3153905 h 5731443"/>
              <a:gd name="connsiteX1" fmla="*/ 12839135 w 12863190"/>
              <a:gd name="connsiteY1" fmla="*/ 0 h 5731443"/>
              <a:gd name="connsiteX2" fmla="*/ 12863190 w 12863190"/>
              <a:gd name="connsiteY2" fmla="*/ 5699638 h 5731443"/>
              <a:gd name="connsiteX3" fmla="*/ 7546 w 12863190"/>
              <a:gd name="connsiteY3" fmla="*/ 5731443 h 5731443"/>
              <a:gd name="connsiteX4" fmla="*/ 0 w 12863190"/>
              <a:gd name="connsiteY4" fmla="*/ 3153905 h 5731443"/>
              <a:gd name="connsiteX0" fmla="*/ 0 w 12863190"/>
              <a:gd name="connsiteY0" fmla="*/ 3153905 h 5731443"/>
              <a:gd name="connsiteX1" fmla="*/ 12839135 w 12863190"/>
              <a:gd name="connsiteY1" fmla="*/ 0 h 5731443"/>
              <a:gd name="connsiteX2" fmla="*/ 12863190 w 12863190"/>
              <a:gd name="connsiteY2" fmla="*/ 5707589 h 5731443"/>
              <a:gd name="connsiteX3" fmla="*/ 7546 w 12863190"/>
              <a:gd name="connsiteY3" fmla="*/ 5731443 h 5731443"/>
              <a:gd name="connsiteX4" fmla="*/ 0 w 12863190"/>
              <a:gd name="connsiteY4" fmla="*/ 3153905 h 5731443"/>
              <a:gd name="connsiteX0" fmla="*/ 0 w 12839336"/>
              <a:gd name="connsiteY0" fmla="*/ 3153905 h 5747345"/>
              <a:gd name="connsiteX1" fmla="*/ 12839135 w 12839336"/>
              <a:gd name="connsiteY1" fmla="*/ 0 h 5747345"/>
              <a:gd name="connsiteX2" fmla="*/ 12839336 w 12839336"/>
              <a:gd name="connsiteY2" fmla="*/ 5747345 h 5747345"/>
              <a:gd name="connsiteX3" fmla="*/ 7546 w 12839336"/>
              <a:gd name="connsiteY3" fmla="*/ 5731443 h 5747345"/>
              <a:gd name="connsiteX4" fmla="*/ 0 w 12839336"/>
              <a:gd name="connsiteY4" fmla="*/ 3153905 h 574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9336" h="5747345">
                <a:moveTo>
                  <a:pt x="0" y="3153905"/>
                </a:moveTo>
                <a:lnTo>
                  <a:pt x="12839135" y="0"/>
                </a:lnTo>
                <a:lnTo>
                  <a:pt x="12839336" y="5747345"/>
                </a:lnTo>
                <a:lnTo>
                  <a:pt x="7546" y="5731443"/>
                </a:lnTo>
                <a:cubicBezTo>
                  <a:pt x="5031" y="4872264"/>
                  <a:pt x="2515" y="4013084"/>
                  <a:pt x="0" y="3153905"/>
                </a:cubicBezTo>
                <a:close/>
              </a:path>
            </a:pathLst>
          </a:custGeom>
          <a:solidFill>
            <a:srgbClr val="F59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59330"/>
              </a:solidFill>
            </a:endParaRPr>
          </a:p>
        </p:txBody>
      </p:sp>
      <p:sp>
        <p:nvSpPr>
          <p:cNvPr id="11" name="Rectangle 10">
            <a:extLst>
              <a:ext uri="{FF2B5EF4-FFF2-40B4-BE49-F238E27FC236}">
                <a16:creationId xmlns:a16="http://schemas.microsoft.com/office/drawing/2014/main" id="{6BBC9ECC-44C8-4344-B33A-A587558A34AC}"/>
              </a:ext>
            </a:extLst>
          </p:cNvPr>
          <p:cNvSpPr/>
          <p:nvPr userDrawn="1"/>
        </p:nvSpPr>
        <p:spPr>
          <a:xfrm>
            <a:off x="488197" y="457200"/>
            <a:ext cx="11879450" cy="6989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hasCustomPrompt="1"/>
          </p:nvPr>
        </p:nvSpPr>
        <p:spPr>
          <a:xfrm>
            <a:off x="881092" y="3151755"/>
            <a:ext cx="7689533" cy="3680499"/>
          </a:xfrm>
        </p:spPr>
        <p:txBody>
          <a:bodyPr anchor="t"/>
          <a:lstStyle>
            <a:lvl1pPr algn="l">
              <a:defRPr sz="9600">
                <a:solidFill>
                  <a:srgbClr val="292929"/>
                </a:solidFill>
              </a:defRPr>
            </a:lvl1pPr>
          </a:lstStyle>
          <a:p>
            <a:r>
              <a:rPr lang="en-US"/>
              <a:t>Title Case</a:t>
            </a:r>
          </a:p>
        </p:txBody>
      </p:sp>
      <p:sp>
        <p:nvSpPr>
          <p:cNvPr id="3" name="Subtitle 2"/>
          <p:cNvSpPr>
            <a:spLocks noGrp="1"/>
          </p:cNvSpPr>
          <p:nvPr>
            <p:ph type="subTitle" idx="1" hasCustomPrompt="1"/>
          </p:nvPr>
        </p:nvSpPr>
        <p:spPr>
          <a:xfrm>
            <a:off x="881091" y="2599141"/>
            <a:ext cx="7689533" cy="413977"/>
          </a:xfrm>
        </p:spPr>
        <p:txBody>
          <a:bodyPr anchor="b">
            <a:normAutofit/>
          </a:bodyPr>
          <a:lstStyle>
            <a:lvl1pPr marL="0" indent="0" algn="l">
              <a:buNone/>
              <a:defRPr sz="1600">
                <a:solidFill>
                  <a:srgbClr val="F59330"/>
                </a:solidFill>
                <a:latin typeface="Public Sans SemiBold" pitchFamily="2" charset="0"/>
              </a:defRPr>
            </a:lvl1pPr>
            <a:lvl2pPr marL="480609" indent="0" algn="ctr">
              <a:buNone/>
              <a:defRPr sz="2102"/>
            </a:lvl2pPr>
            <a:lvl3pPr marL="961217" indent="0" algn="ctr">
              <a:buNone/>
              <a:defRPr sz="1892"/>
            </a:lvl3pPr>
            <a:lvl4pPr marL="1441826" indent="0" algn="ctr">
              <a:buNone/>
              <a:defRPr sz="1682"/>
            </a:lvl4pPr>
            <a:lvl5pPr marL="1922435" indent="0" algn="ctr">
              <a:buNone/>
              <a:defRPr sz="1682"/>
            </a:lvl5pPr>
            <a:lvl6pPr marL="2403043" indent="0" algn="ctr">
              <a:buNone/>
              <a:defRPr sz="1682"/>
            </a:lvl6pPr>
            <a:lvl7pPr marL="2883652" indent="0" algn="ctr">
              <a:buNone/>
              <a:defRPr sz="1682"/>
            </a:lvl7pPr>
            <a:lvl8pPr marL="3364260" indent="0" algn="ctr">
              <a:buNone/>
              <a:defRPr sz="1682"/>
            </a:lvl8pPr>
            <a:lvl9pPr marL="3844869" indent="0" algn="ctr">
              <a:buNone/>
              <a:defRPr sz="1682"/>
            </a:lvl9pPr>
          </a:lstStyle>
          <a:p>
            <a:r>
              <a:rPr lang="en-US"/>
              <a:t>RENOWORKS SOFTWARE INC.</a:t>
            </a:r>
          </a:p>
        </p:txBody>
      </p:sp>
      <p:sp>
        <p:nvSpPr>
          <p:cNvPr id="5" name="Footer Placeholder 4"/>
          <p:cNvSpPr>
            <a:spLocks noGrp="1"/>
          </p:cNvSpPr>
          <p:nvPr>
            <p:ph type="ftr" sz="quarter" idx="11"/>
          </p:nvPr>
        </p:nvSpPr>
        <p:spPr>
          <a:xfrm>
            <a:off x="881091" y="7010182"/>
            <a:ext cx="4325362" cy="413977"/>
          </a:xfrm>
        </p:spPr>
        <p:txBody>
          <a:bodyPr/>
          <a:lstStyle>
            <a:lvl1pPr algn="l">
              <a:defRPr sz="1000" i="1">
                <a:solidFill>
                  <a:srgbClr val="747475"/>
                </a:solidFill>
                <a:latin typeface="Georgia" panose="02040502050405020303" pitchFamily="18" charset="0"/>
              </a:defRPr>
            </a:lvl1pPr>
          </a:lstStyle>
          <a:p>
            <a:endParaRPr lang="en-CA"/>
          </a:p>
        </p:txBody>
      </p:sp>
      <p:sp>
        <p:nvSpPr>
          <p:cNvPr id="10" name="Text Placeholder 9">
            <a:extLst>
              <a:ext uri="{FF2B5EF4-FFF2-40B4-BE49-F238E27FC236}">
                <a16:creationId xmlns:a16="http://schemas.microsoft.com/office/drawing/2014/main" id="{E7B8AA05-5A02-49C5-A55A-1320B0C5C29B}"/>
              </a:ext>
            </a:extLst>
          </p:cNvPr>
          <p:cNvSpPr>
            <a:spLocks noGrp="1"/>
          </p:cNvSpPr>
          <p:nvPr>
            <p:ph type="body" sz="quarter" idx="13" hasCustomPrompt="1"/>
          </p:nvPr>
        </p:nvSpPr>
        <p:spPr>
          <a:xfrm>
            <a:off x="881092" y="4640560"/>
            <a:ext cx="5782355" cy="2191694"/>
          </a:xfrm>
        </p:spPr>
        <p:txBody>
          <a:bodyPr>
            <a:normAutofit/>
          </a:bodyPr>
          <a:lstStyle>
            <a:lvl1pPr marL="0" indent="0">
              <a:lnSpc>
                <a:spcPts val="2200"/>
              </a:lnSpc>
              <a:spcBef>
                <a:spcPts val="1800"/>
              </a:spcBef>
              <a:buNone/>
              <a:defRPr sz="1600">
                <a:latin typeface="Public Sans" pitchFamily="2" charset="0"/>
              </a:defRPr>
            </a:lvl1pPr>
            <a:lvl2pPr>
              <a:defRPr>
                <a:latin typeface="BentonSans" panose="02000504020000020004" pitchFamily="50" charset="0"/>
              </a:defRPr>
            </a:lvl2pPr>
            <a:lvl3pPr>
              <a:defRPr>
                <a:latin typeface="BentonSans" panose="02000504020000020004" pitchFamily="50" charset="0"/>
              </a:defRPr>
            </a:lvl3pPr>
            <a:lvl4pPr>
              <a:defRPr>
                <a:latin typeface="BentonSans" panose="02000504020000020004" pitchFamily="50" charset="0"/>
              </a:defRPr>
            </a:lvl4pPr>
            <a:lvl5pPr>
              <a:defRPr>
                <a:latin typeface="BentonSans" panose="02000504020000020004" pitchFamily="50" charset="0"/>
              </a:defRPr>
            </a:lvl5pPr>
          </a:lstStyle>
          <a:p>
            <a:pPr lvl="0"/>
            <a:r>
              <a:rPr lang="en-US"/>
              <a:t>Legal Or Author Name in Title Case</a:t>
            </a:r>
          </a:p>
        </p:txBody>
      </p:sp>
      <p:pic>
        <p:nvPicPr>
          <p:cNvPr id="12" name="Picture 11" descr="A picture containing drawing&#10;&#10;Description automatically generated">
            <a:extLst>
              <a:ext uri="{FF2B5EF4-FFF2-40B4-BE49-F238E27FC236}">
                <a16:creationId xmlns:a16="http://schemas.microsoft.com/office/drawing/2014/main" id="{3489C3AD-66E4-4CC8-B2AB-E075DEAAC9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30798" y="700623"/>
            <a:ext cx="3231078" cy="573300"/>
          </a:xfrm>
          <a:prstGeom prst="rect">
            <a:avLst/>
          </a:prstGeom>
        </p:spPr>
      </p:pic>
      <p:sp>
        <p:nvSpPr>
          <p:cNvPr id="6" name="Picture Placeholder 5">
            <a:extLst>
              <a:ext uri="{FF2B5EF4-FFF2-40B4-BE49-F238E27FC236}">
                <a16:creationId xmlns:a16="http://schemas.microsoft.com/office/drawing/2014/main" id="{DFA97FCD-F313-483C-A4D9-CA4D9E1BE825}"/>
              </a:ext>
            </a:extLst>
          </p:cNvPr>
          <p:cNvSpPr>
            <a:spLocks noGrp="1"/>
          </p:cNvSpPr>
          <p:nvPr>
            <p:ph type="pic" sz="quarter" idx="14" hasCustomPrompt="1"/>
          </p:nvPr>
        </p:nvSpPr>
        <p:spPr>
          <a:xfrm>
            <a:off x="2877252" y="6844857"/>
            <a:ext cx="2609850" cy="614709"/>
          </a:xfrm>
        </p:spPr>
        <p:txBody>
          <a:bodyPr/>
          <a:lstStyle>
            <a:lvl1pPr>
              <a:defRPr/>
            </a:lvl1pPr>
          </a:lstStyle>
          <a:p>
            <a:r>
              <a:rPr lang="en-CA"/>
              <a:t>Client Logo (if applicable)</a:t>
            </a:r>
          </a:p>
        </p:txBody>
      </p:sp>
      <p:sp>
        <p:nvSpPr>
          <p:cNvPr id="14" name="Rectangle 13">
            <a:extLst>
              <a:ext uri="{FF2B5EF4-FFF2-40B4-BE49-F238E27FC236}">
                <a16:creationId xmlns:a16="http://schemas.microsoft.com/office/drawing/2014/main" id="{462C87D0-2BA0-49C0-A2FE-F4CBA859BB5D}"/>
              </a:ext>
            </a:extLst>
          </p:cNvPr>
          <p:cNvSpPr/>
          <p:nvPr userDrawn="1"/>
        </p:nvSpPr>
        <p:spPr>
          <a:xfrm>
            <a:off x="829020" y="2666770"/>
            <a:ext cx="3295406" cy="352650"/>
          </a:xfrm>
          <a:prstGeom prst="rect">
            <a:avLst/>
          </a:prstGeom>
          <a:noFill/>
          <a:ln w="19050">
            <a:solidFill>
              <a:srgbClr val="F593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59516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se Cases - 6-up">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6908" y="987160"/>
            <a:ext cx="6927743" cy="681492"/>
          </a:xfrm>
        </p:spPr>
        <p:txBody>
          <a:bodyPr anchor="t"/>
          <a:lstStyle>
            <a:lvl1pPr algn="l">
              <a:defRPr sz="4800">
                <a:solidFill>
                  <a:srgbClr val="292929"/>
                </a:solidFill>
              </a:defRPr>
            </a:lvl1pPr>
          </a:lstStyle>
          <a:p>
            <a:r>
              <a:rPr lang="en-US" err="1"/>
              <a:t>Sec.Titlecase</a:t>
            </a:r>
            <a:endParaRPr lang="en-US"/>
          </a:p>
        </p:txBody>
      </p:sp>
      <p:sp>
        <p:nvSpPr>
          <p:cNvPr id="3" name="Subtitle 2"/>
          <p:cNvSpPr>
            <a:spLocks noGrp="1"/>
          </p:cNvSpPr>
          <p:nvPr>
            <p:ph type="subTitle" idx="1" hasCustomPrompt="1"/>
          </p:nvPr>
        </p:nvSpPr>
        <p:spPr>
          <a:xfrm>
            <a:off x="881091" y="446287"/>
            <a:ext cx="5617864" cy="413977"/>
          </a:xfrm>
        </p:spPr>
        <p:txBody>
          <a:bodyPr anchor="b">
            <a:normAutofit/>
          </a:bodyPr>
          <a:lstStyle>
            <a:lvl1pPr marL="0" indent="0" algn="l">
              <a:buNone/>
              <a:defRPr sz="1600">
                <a:solidFill>
                  <a:srgbClr val="F59330"/>
                </a:solidFill>
                <a:latin typeface="Public Sans SemiBold" pitchFamily="2" charset="0"/>
              </a:defRPr>
            </a:lvl1pPr>
            <a:lvl2pPr marL="480609" indent="0" algn="ctr">
              <a:buNone/>
              <a:defRPr sz="2102"/>
            </a:lvl2pPr>
            <a:lvl3pPr marL="961217" indent="0" algn="ctr">
              <a:buNone/>
              <a:defRPr sz="1892"/>
            </a:lvl3pPr>
            <a:lvl4pPr marL="1441826" indent="0" algn="ctr">
              <a:buNone/>
              <a:defRPr sz="1682"/>
            </a:lvl4pPr>
            <a:lvl5pPr marL="1922435" indent="0" algn="ctr">
              <a:buNone/>
              <a:defRPr sz="1682"/>
            </a:lvl5pPr>
            <a:lvl6pPr marL="2403043" indent="0" algn="ctr">
              <a:buNone/>
              <a:defRPr sz="1682"/>
            </a:lvl6pPr>
            <a:lvl7pPr marL="2883652" indent="0" algn="ctr">
              <a:buNone/>
              <a:defRPr sz="1682"/>
            </a:lvl7pPr>
            <a:lvl8pPr marL="3364260" indent="0" algn="ctr">
              <a:buNone/>
              <a:defRPr sz="1682"/>
            </a:lvl8pPr>
            <a:lvl9pPr marL="3844869" indent="0" algn="ctr">
              <a:buNone/>
              <a:defRPr sz="1682"/>
            </a:lvl9pPr>
          </a:lstStyle>
          <a:p>
            <a:r>
              <a:rPr lang="en-US"/>
              <a:t>CAPITALIZE SECTION NUMBER</a:t>
            </a:r>
          </a:p>
        </p:txBody>
      </p:sp>
      <p:sp>
        <p:nvSpPr>
          <p:cNvPr id="9" name="Text Placeholder 9">
            <a:extLst>
              <a:ext uri="{FF2B5EF4-FFF2-40B4-BE49-F238E27FC236}">
                <a16:creationId xmlns:a16="http://schemas.microsoft.com/office/drawing/2014/main" id="{E3114954-F871-4BC6-B9A6-4F108E017BDD}"/>
              </a:ext>
            </a:extLst>
          </p:cNvPr>
          <p:cNvSpPr>
            <a:spLocks noGrp="1"/>
          </p:cNvSpPr>
          <p:nvPr>
            <p:ph type="body" sz="quarter" idx="14" hasCustomPrompt="1"/>
          </p:nvPr>
        </p:nvSpPr>
        <p:spPr>
          <a:xfrm>
            <a:off x="881093" y="5903819"/>
            <a:ext cx="5526852" cy="1716965"/>
          </a:xfrm>
        </p:spPr>
        <p:txBody>
          <a:bodyPr>
            <a:normAutofit/>
          </a:bodyPr>
          <a:lstStyle>
            <a:lvl1pPr marL="0" indent="0">
              <a:lnSpc>
                <a:spcPts val="2200"/>
              </a:lnSpc>
              <a:spcBef>
                <a:spcPts val="1800"/>
              </a:spcBef>
              <a:buClr>
                <a:srgbClr val="F59330"/>
              </a:buClr>
              <a:buSzPct val="110000"/>
              <a:buFont typeface="BentonSans" panose="02000504020000020004" pitchFamily="50" charset="0"/>
              <a:buNone/>
              <a:defRPr sz="1600">
                <a:latin typeface="Public Sans" pitchFamily="2" charset="0"/>
              </a:defRPr>
            </a:lvl1pPr>
            <a:lvl2pPr>
              <a:defRPr>
                <a:latin typeface="BentonSans" panose="02000504020000020004" pitchFamily="50" charset="0"/>
              </a:defRPr>
            </a:lvl2pPr>
            <a:lvl3pPr>
              <a:defRPr>
                <a:latin typeface="BentonSans" panose="02000504020000020004" pitchFamily="50" charset="0"/>
              </a:defRPr>
            </a:lvl3pPr>
            <a:lvl4pPr>
              <a:defRPr>
                <a:latin typeface="BentonSans" panose="02000504020000020004" pitchFamily="50" charset="0"/>
              </a:defRPr>
            </a:lvl4pPr>
            <a:lvl5pPr>
              <a:defRPr>
                <a:latin typeface="BentonSans" panose="02000504020000020004" pitchFamily="50" charset="0"/>
              </a:defRPr>
            </a:lvl5pPr>
          </a:lstStyle>
          <a:p>
            <a:pPr lvl="0"/>
            <a:r>
              <a:rPr lang="en-US"/>
              <a:t>Slide Copy</a:t>
            </a:r>
          </a:p>
        </p:txBody>
      </p:sp>
      <p:sp>
        <p:nvSpPr>
          <p:cNvPr id="11" name="Picture Placeholder 10">
            <a:extLst>
              <a:ext uri="{FF2B5EF4-FFF2-40B4-BE49-F238E27FC236}">
                <a16:creationId xmlns:a16="http://schemas.microsoft.com/office/drawing/2014/main" id="{273F5977-F643-4B79-955F-3680A1D20045}"/>
              </a:ext>
            </a:extLst>
          </p:cNvPr>
          <p:cNvSpPr>
            <a:spLocks noGrp="1"/>
          </p:cNvSpPr>
          <p:nvPr>
            <p:ph type="pic" sz="quarter" idx="15"/>
          </p:nvPr>
        </p:nvSpPr>
        <p:spPr>
          <a:xfrm>
            <a:off x="881091" y="2001437"/>
            <a:ext cx="1716965" cy="1716965"/>
          </a:xfrm>
        </p:spPr>
        <p:txBody>
          <a:bodyPr/>
          <a:lstStyle/>
          <a:p>
            <a:endParaRPr lang="en-CA"/>
          </a:p>
        </p:txBody>
      </p:sp>
      <p:sp>
        <p:nvSpPr>
          <p:cNvPr id="8" name="Picture Placeholder 10">
            <a:extLst>
              <a:ext uri="{FF2B5EF4-FFF2-40B4-BE49-F238E27FC236}">
                <a16:creationId xmlns:a16="http://schemas.microsoft.com/office/drawing/2014/main" id="{852CCB7A-4301-45C8-B6E6-00C5144BB097}"/>
              </a:ext>
            </a:extLst>
          </p:cNvPr>
          <p:cNvSpPr>
            <a:spLocks noGrp="1"/>
          </p:cNvSpPr>
          <p:nvPr>
            <p:ph type="pic" sz="quarter" idx="16"/>
          </p:nvPr>
        </p:nvSpPr>
        <p:spPr>
          <a:xfrm>
            <a:off x="2799788" y="2001437"/>
            <a:ext cx="1716965" cy="1716965"/>
          </a:xfrm>
        </p:spPr>
        <p:txBody>
          <a:bodyPr/>
          <a:lstStyle/>
          <a:p>
            <a:endParaRPr lang="en-CA"/>
          </a:p>
        </p:txBody>
      </p:sp>
      <p:sp>
        <p:nvSpPr>
          <p:cNvPr id="10" name="Picture Placeholder 10">
            <a:extLst>
              <a:ext uri="{FF2B5EF4-FFF2-40B4-BE49-F238E27FC236}">
                <a16:creationId xmlns:a16="http://schemas.microsoft.com/office/drawing/2014/main" id="{F0B06646-7A51-45E8-8BB0-E99B05D9386B}"/>
              </a:ext>
            </a:extLst>
          </p:cNvPr>
          <p:cNvSpPr>
            <a:spLocks noGrp="1"/>
          </p:cNvSpPr>
          <p:nvPr>
            <p:ph type="pic" sz="quarter" idx="17"/>
          </p:nvPr>
        </p:nvSpPr>
        <p:spPr>
          <a:xfrm>
            <a:off x="4718485" y="2001437"/>
            <a:ext cx="1716965" cy="1716965"/>
          </a:xfrm>
        </p:spPr>
        <p:txBody>
          <a:bodyPr/>
          <a:lstStyle/>
          <a:p>
            <a:endParaRPr lang="en-CA"/>
          </a:p>
        </p:txBody>
      </p:sp>
      <p:sp>
        <p:nvSpPr>
          <p:cNvPr id="12" name="Picture Placeholder 10">
            <a:extLst>
              <a:ext uri="{FF2B5EF4-FFF2-40B4-BE49-F238E27FC236}">
                <a16:creationId xmlns:a16="http://schemas.microsoft.com/office/drawing/2014/main" id="{455DFFCA-DF8A-44F1-8CD3-805A815F8CDF}"/>
              </a:ext>
            </a:extLst>
          </p:cNvPr>
          <p:cNvSpPr>
            <a:spLocks noGrp="1"/>
          </p:cNvSpPr>
          <p:nvPr>
            <p:ph type="pic" sz="quarter" idx="18"/>
          </p:nvPr>
        </p:nvSpPr>
        <p:spPr>
          <a:xfrm>
            <a:off x="6637182" y="2001437"/>
            <a:ext cx="1716965" cy="1716965"/>
          </a:xfrm>
        </p:spPr>
        <p:txBody>
          <a:bodyPr/>
          <a:lstStyle/>
          <a:p>
            <a:endParaRPr lang="en-CA"/>
          </a:p>
        </p:txBody>
      </p:sp>
      <p:sp>
        <p:nvSpPr>
          <p:cNvPr id="14" name="Picture Placeholder 10">
            <a:extLst>
              <a:ext uri="{FF2B5EF4-FFF2-40B4-BE49-F238E27FC236}">
                <a16:creationId xmlns:a16="http://schemas.microsoft.com/office/drawing/2014/main" id="{EACC38F3-9238-4561-BD62-0EEBD9923C52}"/>
              </a:ext>
            </a:extLst>
          </p:cNvPr>
          <p:cNvSpPr>
            <a:spLocks noGrp="1"/>
          </p:cNvSpPr>
          <p:nvPr>
            <p:ph type="pic" sz="quarter" idx="19"/>
          </p:nvPr>
        </p:nvSpPr>
        <p:spPr>
          <a:xfrm>
            <a:off x="8555879" y="2001437"/>
            <a:ext cx="1716965" cy="1716965"/>
          </a:xfrm>
        </p:spPr>
        <p:txBody>
          <a:bodyPr/>
          <a:lstStyle/>
          <a:p>
            <a:endParaRPr lang="en-CA"/>
          </a:p>
        </p:txBody>
      </p:sp>
      <p:sp>
        <p:nvSpPr>
          <p:cNvPr id="15" name="Picture Placeholder 10">
            <a:extLst>
              <a:ext uri="{FF2B5EF4-FFF2-40B4-BE49-F238E27FC236}">
                <a16:creationId xmlns:a16="http://schemas.microsoft.com/office/drawing/2014/main" id="{FE933CFB-003B-41AF-8846-EE071765EB56}"/>
              </a:ext>
            </a:extLst>
          </p:cNvPr>
          <p:cNvSpPr>
            <a:spLocks noGrp="1"/>
          </p:cNvSpPr>
          <p:nvPr>
            <p:ph type="pic" sz="quarter" idx="20"/>
          </p:nvPr>
        </p:nvSpPr>
        <p:spPr>
          <a:xfrm>
            <a:off x="10474576" y="2001437"/>
            <a:ext cx="1716965" cy="1716965"/>
          </a:xfrm>
        </p:spPr>
        <p:txBody>
          <a:bodyPr/>
          <a:lstStyle/>
          <a:p>
            <a:endParaRPr lang="en-CA"/>
          </a:p>
        </p:txBody>
      </p:sp>
      <p:sp>
        <p:nvSpPr>
          <p:cNvPr id="22" name="Text Placeholder 9">
            <a:extLst>
              <a:ext uri="{FF2B5EF4-FFF2-40B4-BE49-F238E27FC236}">
                <a16:creationId xmlns:a16="http://schemas.microsoft.com/office/drawing/2014/main" id="{5D424E3B-E211-4C69-B2E6-91E61BEC979B}"/>
              </a:ext>
            </a:extLst>
          </p:cNvPr>
          <p:cNvSpPr>
            <a:spLocks noGrp="1"/>
          </p:cNvSpPr>
          <p:nvPr>
            <p:ph type="body" sz="quarter" idx="21" hasCustomPrompt="1"/>
          </p:nvPr>
        </p:nvSpPr>
        <p:spPr>
          <a:xfrm>
            <a:off x="791803" y="4185755"/>
            <a:ext cx="1806254" cy="1437279"/>
          </a:xfrm>
        </p:spPr>
        <p:txBody>
          <a:bodyPr>
            <a:normAutofit/>
          </a:bodyPr>
          <a:lstStyle>
            <a:lvl1pPr marL="0" indent="0">
              <a:lnSpc>
                <a:spcPts val="1600"/>
              </a:lnSpc>
              <a:spcBef>
                <a:spcPts val="1050"/>
              </a:spcBef>
              <a:buClr>
                <a:srgbClr val="F59330"/>
              </a:buClr>
              <a:buSzPct val="110000"/>
              <a:buFont typeface="BentonSans" panose="02000504020000020004" pitchFamily="50" charset="0"/>
              <a:buNone/>
              <a:defRPr sz="1050">
                <a:latin typeface="Public Sans" pitchFamily="2" charset="0"/>
              </a:defRPr>
            </a:lvl1pPr>
            <a:lvl2pPr>
              <a:defRPr>
                <a:latin typeface="BentonSans" panose="02000504020000020004" pitchFamily="50" charset="0"/>
              </a:defRPr>
            </a:lvl2pPr>
            <a:lvl3pPr>
              <a:defRPr>
                <a:latin typeface="BentonSans" panose="02000504020000020004" pitchFamily="50" charset="0"/>
              </a:defRPr>
            </a:lvl3pPr>
            <a:lvl4pPr>
              <a:defRPr>
                <a:latin typeface="BentonSans" panose="02000504020000020004" pitchFamily="50" charset="0"/>
              </a:defRPr>
            </a:lvl4pPr>
            <a:lvl5pPr>
              <a:defRPr>
                <a:latin typeface="BentonSans" panose="02000504020000020004" pitchFamily="50" charset="0"/>
              </a:defRPr>
            </a:lvl5pPr>
          </a:lstStyle>
          <a:p>
            <a:pPr lvl="0"/>
            <a:r>
              <a:rPr lang="en-US"/>
              <a:t>Slide Copy</a:t>
            </a:r>
          </a:p>
        </p:txBody>
      </p:sp>
      <p:sp>
        <p:nvSpPr>
          <p:cNvPr id="23" name="Text Placeholder 9">
            <a:extLst>
              <a:ext uri="{FF2B5EF4-FFF2-40B4-BE49-F238E27FC236}">
                <a16:creationId xmlns:a16="http://schemas.microsoft.com/office/drawing/2014/main" id="{25EA3ECF-1340-4382-8D9F-A5530C915058}"/>
              </a:ext>
            </a:extLst>
          </p:cNvPr>
          <p:cNvSpPr>
            <a:spLocks noGrp="1"/>
          </p:cNvSpPr>
          <p:nvPr>
            <p:ph type="body" sz="quarter" idx="22" hasCustomPrompt="1"/>
          </p:nvPr>
        </p:nvSpPr>
        <p:spPr>
          <a:xfrm>
            <a:off x="2715114" y="4185755"/>
            <a:ext cx="1806254" cy="1437279"/>
          </a:xfrm>
        </p:spPr>
        <p:txBody>
          <a:bodyPr>
            <a:normAutofit/>
          </a:bodyPr>
          <a:lstStyle>
            <a:lvl1pPr marL="0" indent="0">
              <a:lnSpc>
                <a:spcPts val="1600"/>
              </a:lnSpc>
              <a:spcBef>
                <a:spcPts val="1050"/>
              </a:spcBef>
              <a:buClr>
                <a:srgbClr val="F59330"/>
              </a:buClr>
              <a:buSzPct val="110000"/>
              <a:buFont typeface="BentonSans" panose="02000504020000020004" pitchFamily="50" charset="0"/>
              <a:buNone/>
              <a:defRPr sz="1050">
                <a:latin typeface="Public Sans" pitchFamily="2" charset="0"/>
              </a:defRPr>
            </a:lvl1pPr>
            <a:lvl2pPr>
              <a:defRPr>
                <a:latin typeface="BentonSans" panose="02000504020000020004" pitchFamily="50" charset="0"/>
              </a:defRPr>
            </a:lvl2pPr>
            <a:lvl3pPr>
              <a:defRPr>
                <a:latin typeface="BentonSans" panose="02000504020000020004" pitchFamily="50" charset="0"/>
              </a:defRPr>
            </a:lvl3pPr>
            <a:lvl4pPr>
              <a:defRPr>
                <a:latin typeface="BentonSans" panose="02000504020000020004" pitchFamily="50" charset="0"/>
              </a:defRPr>
            </a:lvl4pPr>
            <a:lvl5pPr>
              <a:defRPr>
                <a:latin typeface="BentonSans" panose="02000504020000020004" pitchFamily="50" charset="0"/>
              </a:defRPr>
            </a:lvl5pPr>
          </a:lstStyle>
          <a:p>
            <a:pPr lvl="0"/>
            <a:r>
              <a:rPr lang="en-US"/>
              <a:t>Slide Copy</a:t>
            </a:r>
          </a:p>
        </p:txBody>
      </p:sp>
      <p:sp>
        <p:nvSpPr>
          <p:cNvPr id="24" name="Text Placeholder 9">
            <a:extLst>
              <a:ext uri="{FF2B5EF4-FFF2-40B4-BE49-F238E27FC236}">
                <a16:creationId xmlns:a16="http://schemas.microsoft.com/office/drawing/2014/main" id="{CC55D186-2C1F-439A-AE2E-F69E1B2BE687}"/>
              </a:ext>
            </a:extLst>
          </p:cNvPr>
          <p:cNvSpPr>
            <a:spLocks noGrp="1"/>
          </p:cNvSpPr>
          <p:nvPr>
            <p:ph type="body" sz="quarter" idx="23" hasCustomPrompt="1"/>
          </p:nvPr>
        </p:nvSpPr>
        <p:spPr>
          <a:xfrm>
            <a:off x="4638425" y="4185754"/>
            <a:ext cx="1806254" cy="1437279"/>
          </a:xfrm>
        </p:spPr>
        <p:txBody>
          <a:bodyPr>
            <a:normAutofit/>
          </a:bodyPr>
          <a:lstStyle>
            <a:lvl1pPr marL="0" indent="0">
              <a:lnSpc>
                <a:spcPts val="1600"/>
              </a:lnSpc>
              <a:spcBef>
                <a:spcPts val="1050"/>
              </a:spcBef>
              <a:buClr>
                <a:srgbClr val="F59330"/>
              </a:buClr>
              <a:buSzPct val="110000"/>
              <a:buFont typeface="BentonSans" panose="02000504020000020004" pitchFamily="50" charset="0"/>
              <a:buNone/>
              <a:defRPr sz="1050">
                <a:latin typeface="Public Sans" pitchFamily="2" charset="0"/>
              </a:defRPr>
            </a:lvl1pPr>
            <a:lvl2pPr>
              <a:defRPr>
                <a:latin typeface="BentonSans" panose="02000504020000020004" pitchFamily="50" charset="0"/>
              </a:defRPr>
            </a:lvl2pPr>
            <a:lvl3pPr>
              <a:defRPr>
                <a:latin typeface="BentonSans" panose="02000504020000020004" pitchFamily="50" charset="0"/>
              </a:defRPr>
            </a:lvl3pPr>
            <a:lvl4pPr>
              <a:defRPr>
                <a:latin typeface="BentonSans" panose="02000504020000020004" pitchFamily="50" charset="0"/>
              </a:defRPr>
            </a:lvl4pPr>
            <a:lvl5pPr>
              <a:defRPr>
                <a:latin typeface="BentonSans" panose="02000504020000020004" pitchFamily="50" charset="0"/>
              </a:defRPr>
            </a:lvl5pPr>
          </a:lstStyle>
          <a:p>
            <a:pPr lvl="0"/>
            <a:r>
              <a:rPr lang="en-US"/>
              <a:t>Slide Copy</a:t>
            </a:r>
          </a:p>
        </p:txBody>
      </p:sp>
      <p:sp>
        <p:nvSpPr>
          <p:cNvPr id="25" name="Text Placeholder 9">
            <a:extLst>
              <a:ext uri="{FF2B5EF4-FFF2-40B4-BE49-F238E27FC236}">
                <a16:creationId xmlns:a16="http://schemas.microsoft.com/office/drawing/2014/main" id="{4AC9847A-EEBA-4067-B720-46043C5A2124}"/>
              </a:ext>
            </a:extLst>
          </p:cNvPr>
          <p:cNvSpPr>
            <a:spLocks noGrp="1"/>
          </p:cNvSpPr>
          <p:nvPr>
            <p:ph type="body" sz="quarter" idx="24" hasCustomPrompt="1"/>
          </p:nvPr>
        </p:nvSpPr>
        <p:spPr>
          <a:xfrm>
            <a:off x="6561736" y="4185753"/>
            <a:ext cx="1806254" cy="1437279"/>
          </a:xfrm>
        </p:spPr>
        <p:txBody>
          <a:bodyPr>
            <a:normAutofit/>
          </a:bodyPr>
          <a:lstStyle>
            <a:lvl1pPr marL="0" indent="0">
              <a:lnSpc>
                <a:spcPts val="1600"/>
              </a:lnSpc>
              <a:spcBef>
                <a:spcPts val="1050"/>
              </a:spcBef>
              <a:buClr>
                <a:srgbClr val="F59330"/>
              </a:buClr>
              <a:buSzPct val="110000"/>
              <a:buFont typeface="BentonSans" panose="02000504020000020004" pitchFamily="50" charset="0"/>
              <a:buNone/>
              <a:defRPr sz="1050">
                <a:latin typeface="Public Sans" pitchFamily="2" charset="0"/>
              </a:defRPr>
            </a:lvl1pPr>
            <a:lvl2pPr>
              <a:defRPr>
                <a:latin typeface="BentonSans" panose="02000504020000020004" pitchFamily="50" charset="0"/>
              </a:defRPr>
            </a:lvl2pPr>
            <a:lvl3pPr>
              <a:defRPr>
                <a:latin typeface="BentonSans" panose="02000504020000020004" pitchFamily="50" charset="0"/>
              </a:defRPr>
            </a:lvl3pPr>
            <a:lvl4pPr>
              <a:defRPr>
                <a:latin typeface="BentonSans" panose="02000504020000020004" pitchFamily="50" charset="0"/>
              </a:defRPr>
            </a:lvl4pPr>
            <a:lvl5pPr>
              <a:defRPr>
                <a:latin typeface="BentonSans" panose="02000504020000020004" pitchFamily="50" charset="0"/>
              </a:defRPr>
            </a:lvl5pPr>
          </a:lstStyle>
          <a:p>
            <a:pPr lvl="0"/>
            <a:r>
              <a:rPr lang="en-US"/>
              <a:t>Slide Copy</a:t>
            </a:r>
          </a:p>
        </p:txBody>
      </p:sp>
      <p:sp>
        <p:nvSpPr>
          <p:cNvPr id="26" name="Text Placeholder 9">
            <a:extLst>
              <a:ext uri="{FF2B5EF4-FFF2-40B4-BE49-F238E27FC236}">
                <a16:creationId xmlns:a16="http://schemas.microsoft.com/office/drawing/2014/main" id="{8967B409-9997-4B26-BFEE-5F2DB09C5DCB}"/>
              </a:ext>
            </a:extLst>
          </p:cNvPr>
          <p:cNvSpPr>
            <a:spLocks noGrp="1"/>
          </p:cNvSpPr>
          <p:nvPr>
            <p:ph type="body" sz="quarter" idx="25" hasCustomPrompt="1"/>
          </p:nvPr>
        </p:nvSpPr>
        <p:spPr>
          <a:xfrm>
            <a:off x="8485047" y="4185753"/>
            <a:ext cx="1806254" cy="1437279"/>
          </a:xfrm>
        </p:spPr>
        <p:txBody>
          <a:bodyPr>
            <a:normAutofit/>
          </a:bodyPr>
          <a:lstStyle>
            <a:lvl1pPr marL="0" indent="0">
              <a:lnSpc>
                <a:spcPts val="1600"/>
              </a:lnSpc>
              <a:spcBef>
                <a:spcPts val="1050"/>
              </a:spcBef>
              <a:buClr>
                <a:srgbClr val="F59330"/>
              </a:buClr>
              <a:buSzPct val="110000"/>
              <a:buFont typeface="BentonSans" panose="02000504020000020004" pitchFamily="50" charset="0"/>
              <a:buNone/>
              <a:defRPr sz="1050">
                <a:latin typeface="Public Sans" pitchFamily="2" charset="0"/>
              </a:defRPr>
            </a:lvl1pPr>
            <a:lvl2pPr>
              <a:defRPr>
                <a:latin typeface="BentonSans" panose="02000504020000020004" pitchFamily="50" charset="0"/>
              </a:defRPr>
            </a:lvl2pPr>
            <a:lvl3pPr>
              <a:defRPr>
                <a:latin typeface="BentonSans" panose="02000504020000020004" pitchFamily="50" charset="0"/>
              </a:defRPr>
            </a:lvl3pPr>
            <a:lvl4pPr>
              <a:defRPr>
                <a:latin typeface="BentonSans" panose="02000504020000020004" pitchFamily="50" charset="0"/>
              </a:defRPr>
            </a:lvl4pPr>
            <a:lvl5pPr>
              <a:defRPr>
                <a:latin typeface="BentonSans" panose="02000504020000020004" pitchFamily="50" charset="0"/>
              </a:defRPr>
            </a:lvl5pPr>
          </a:lstStyle>
          <a:p>
            <a:pPr lvl="0"/>
            <a:r>
              <a:rPr lang="en-US"/>
              <a:t>Slide Copy</a:t>
            </a:r>
          </a:p>
        </p:txBody>
      </p:sp>
      <p:sp>
        <p:nvSpPr>
          <p:cNvPr id="27" name="Text Placeholder 9">
            <a:extLst>
              <a:ext uri="{FF2B5EF4-FFF2-40B4-BE49-F238E27FC236}">
                <a16:creationId xmlns:a16="http://schemas.microsoft.com/office/drawing/2014/main" id="{44D90E88-AB4B-4ABC-8695-60B15976D3B8}"/>
              </a:ext>
            </a:extLst>
          </p:cNvPr>
          <p:cNvSpPr>
            <a:spLocks noGrp="1"/>
          </p:cNvSpPr>
          <p:nvPr>
            <p:ph type="body" sz="quarter" idx="26" hasCustomPrompt="1"/>
          </p:nvPr>
        </p:nvSpPr>
        <p:spPr>
          <a:xfrm>
            <a:off x="10408356" y="4185752"/>
            <a:ext cx="1806254" cy="1437279"/>
          </a:xfrm>
        </p:spPr>
        <p:txBody>
          <a:bodyPr>
            <a:normAutofit/>
          </a:bodyPr>
          <a:lstStyle>
            <a:lvl1pPr marL="0" indent="0">
              <a:lnSpc>
                <a:spcPts val="1600"/>
              </a:lnSpc>
              <a:spcBef>
                <a:spcPts val="1050"/>
              </a:spcBef>
              <a:buClr>
                <a:srgbClr val="F59330"/>
              </a:buClr>
              <a:buSzPct val="110000"/>
              <a:buFont typeface="BentonSans" panose="02000504020000020004" pitchFamily="50" charset="0"/>
              <a:buNone/>
              <a:defRPr sz="1050">
                <a:latin typeface="Public Sans" pitchFamily="2" charset="0"/>
              </a:defRPr>
            </a:lvl1pPr>
            <a:lvl2pPr>
              <a:defRPr>
                <a:latin typeface="BentonSans" panose="02000504020000020004" pitchFamily="50" charset="0"/>
              </a:defRPr>
            </a:lvl2pPr>
            <a:lvl3pPr>
              <a:defRPr>
                <a:latin typeface="BentonSans" panose="02000504020000020004" pitchFamily="50" charset="0"/>
              </a:defRPr>
            </a:lvl3pPr>
            <a:lvl4pPr>
              <a:defRPr>
                <a:latin typeface="BentonSans" panose="02000504020000020004" pitchFamily="50" charset="0"/>
              </a:defRPr>
            </a:lvl4pPr>
            <a:lvl5pPr>
              <a:defRPr>
                <a:latin typeface="BentonSans" panose="02000504020000020004" pitchFamily="50" charset="0"/>
              </a:defRPr>
            </a:lvl5pPr>
          </a:lstStyle>
          <a:p>
            <a:pPr lvl="0"/>
            <a:r>
              <a:rPr lang="en-US"/>
              <a:t>Slide Copy</a:t>
            </a:r>
          </a:p>
        </p:txBody>
      </p:sp>
      <p:sp>
        <p:nvSpPr>
          <p:cNvPr id="28" name="Text Placeholder 4">
            <a:extLst>
              <a:ext uri="{FF2B5EF4-FFF2-40B4-BE49-F238E27FC236}">
                <a16:creationId xmlns:a16="http://schemas.microsoft.com/office/drawing/2014/main" id="{3FC5DCFE-B569-4AC2-98EE-BF6D3F00693B}"/>
              </a:ext>
            </a:extLst>
          </p:cNvPr>
          <p:cNvSpPr>
            <a:spLocks noGrp="1"/>
          </p:cNvSpPr>
          <p:nvPr>
            <p:ph type="body" sz="quarter" idx="27" hasCustomPrompt="1"/>
          </p:nvPr>
        </p:nvSpPr>
        <p:spPr>
          <a:xfrm>
            <a:off x="790080" y="3718402"/>
            <a:ext cx="1807976" cy="399279"/>
          </a:xfrm>
        </p:spPr>
        <p:txBody>
          <a:bodyPr anchor="b">
            <a:noAutofit/>
          </a:bodyPr>
          <a:lstStyle>
            <a:lvl1pPr>
              <a:defRPr sz="1600">
                <a:solidFill>
                  <a:srgbClr val="292929"/>
                </a:solidFill>
                <a:latin typeface="Public Sans SemiBold" pitchFamily="2" charset="0"/>
              </a:defRPr>
            </a:lvl1pPr>
          </a:lstStyle>
          <a:p>
            <a:pPr lvl="0"/>
            <a:r>
              <a:rPr lang="en-US"/>
              <a:t>SUBHEADING</a:t>
            </a:r>
            <a:endParaRPr lang="en-CA"/>
          </a:p>
        </p:txBody>
      </p:sp>
      <p:sp>
        <p:nvSpPr>
          <p:cNvPr id="30" name="Text Placeholder 4">
            <a:extLst>
              <a:ext uri="{FF2B5EF4-FFF2-40B4-BE49-F238E27FC236}">
                <a16:creationId xmlns:a16="http://schemas.microsoft.com/office/drawing/2014/main" id="{4D86419E-A466-42BF-A65D-848FF9C8CDF5}"/>
              </a:ext>
            </a:extLst>
          </p:cNvPr>
          <p:cNvSpPr>
            <a:spLocks noGrp="1"/>
          </p:cNvSpPr>
          <p:nvPr>
            <p:ph type="body" sz="quarter" idx="28" hasCustomPrompt="1"/>
          </p:nvPr>
        </p:nvSpPr>
        <p:spPr>
          <a:xfrm>
            <a:off x="10383565" y="3718402"/>
            <a:ext cx="1807976" cy="399279"/>
          </a:xfrm>
        </p:spPr>
        <p:txBody>
          <a:bodyPr anchor="b">
            <a:noAutofit/>
          </a:bodyPr>
          <a:lstStyle>
            <a:lvl1pPr>
              <a:defRPr sz="1600">
                <a:solidFill>
                  <a:srgbClr val="292929"/>
                </a:solidFill>
                <a:latin typeface="Public Sans SemiBold" pitchFamily="2" charset="0"/>
              </a:defRPr>
            </a:lvl1pPr>
          </a:lstStyle>
          <a:p>
            <a:pPr lvl="0"/>
            <a:r>
              <a:rPr lang="en-US"/>
              <a:t>SUBHEADING</a:t>
            </a:r>
            <a:endParaRPr lang="en-CA"/>
          </a:p>
        </p:txBody>
      </p:sp>
      <p:sp>
        <p:nvSpPr>
          <p:cNvPr id="31" name="Text Placeholder 4">
            <a:extLst>
              <a:ext uri="{FF2B5EF4-FFF2-40B4-BE49-F238E27FC236}">
                <a16:creationId xmlns:a16="http://schemas.microsoft.com/office/drawing/2014/main" id="{0264C450-EBD9-4090-8EFD-95C9F2AD772D}"/>
              </a:ext>
            </a:extLst>
          </p:cNvPr>
          <p:cNvSpPr>
            <a:spLocks noGrp="1"/>
          </p:cNvSpPr>
          <p:nvPr>
            <p:ph type="body" sz="quarter" idx="29" hasCustomPrompt="1"/>
          </p:nvPr>
        </p:nvSpPr>
        <p:spPr>
          <a:xfrm>
            <a:off x="6546171" y="3718402"/>
            <a:ext cx="1807976" cy="399279"/>
          </a:xfrm>
        </p:spPr>
        <p:txBody>
          <a:bodyPr anchor="b">
            <a:noAutofit/>
          </a:bodyPr>
          <a:lstStyle>
            <a:lvl1pPr>
              <a:defRPr sz="1600">
                <a:solidFill>
                  <a:srgbClr val="292929"/>
                </a:solidFill>
                <a:latin typeface="Public Sans SemiBold" pitchFamily="2" charset="0"/>
              </a:defRPr>
            </a:lvl1pPr>
          </a:lstStyle>
          <a:p>
            <a:pPr lvl="0"/>
            <a:r>
              <a:rPr lang="en-US"/>
              <a:t>SUBHEADING</a:t>
            </a:r>
            <a:endParaRPr lang="en-CA"/>
          </a:p>
        </p:txBody>
      </p:sp>
      <p:sp>
        <p:nvSpPr>
          <p:cNvPr id="32" name="Text Placeholder 4">
            <a:extLst>
              <a:ext uri="{FF2B5EF4-FFF2-40B4-BE49-F238E27FC236}">
                <a16:creationId xmlns:a16="http://schemas.microsoft.com/office/drawing/2014/main" id="{A3BCD5C7-5E8A-44A1-B434-2D9CE6D43995}"/>
              </a:ext>
            </a:extLst>
          </p:cNvPr>
          <p:cNvSpPr>
            <a:spLocks noGrp="1"/>
          </p:cNvSpPr>
          <p:nvPr>
            <p:ph type="body" sz="quarter" idx="30" hasCustomPrompt="1"/>
          </p:nvPr>
        </p:nvSpPr>
        <p:spPr>
          <a:xfrm>
            <a:off x="8464868" y="3718402"/>
            <a:ext cx="1807976" cy="399279"/>
          </a:xfrm>
        </p:spPr>
        <p:txBody>
          <a:bodyPr anchor="b">
            <a:noAutofit/>
          </a:bodyPr>
          <a:lstStyle>
            <a:lvl1pPr>
              <a:defRPr sz="1600">
                <a:solidFill>
                  <a:srgbClr val="292929"/>
                </a:solidFill>
                <a:latin typeface="Public Sans SemiBold" pitchFamily="2" charset="0"/>
              </a:defRPr>
            </a:lvl1pPr>
          </a:lstStyle>
          <a:p>
            <a:pPr lvl="0"/>
            <a:r>
              <a:rPr lang="en-US"/>
              <a:t>SUBHEADING</a:t>
            </a:r>
            <a:endParaRPr lang="en-CA"/>
          </a:p>
        </p:txBody>
      </p:sp>
      <p:sp>
        <p:nvSpPr>
          <p:cNvPr id="33" name="Text Placeholder 4">
            <a:extLst>
              <a:ext uri="{FF2B5EF4-FFF2-40B4-BE49-F238E27FC236}">
                <a16:creationId xmlns:a16="http://schemas.microsoft.com/office/drawing/2014/main" id="{67FF9C73-5EC2-4451-ABFC-E70ED8085F11}"/>
              </a:ext>
            </a:extLst>
          </p:cNvPr>
          <p:cNvSpPr>
            <a:spLocks noGrp="1"/>
          </p:cNvSpPr>
          <p:nvPr>
            <p:ph type="body" sz="quarter" idx="31" hasCustomPrompt="1"/>
          </p:nvPr>
        </p:nvSpPr>
        <p:spPr>
          <a:xfrm>
            <a:off x="2708777" y="3718402"/>
            <a:ext cx="1807976" cy="399279"/>
          </a:xfrm>
        </p:spPr>
        <p:txBody>
          <a:bodyPr anchor="b">
            <a:noAutofit/>
          </a:bodyPr>
          <a:lstStyle>
            <a:lvl1pPr>
              <a:defRPr sz="1600">
                <a:solidFill>
                  <a:srgbClr val="292929"/>
                </a:solidFill>
                <a:latin typeface="Public Sans SemiBold" pitchFamily="2" charset="0"/>
              </a:defRPr>
            </a:lvl1pPr>
          </a:lstStyle>
          <a:p>
            <a:pPr lvl="0"/>
            <a:r>
              <a:rPr lang="en-US"/>
              <a:t>SUBHEADING</a:t>
            </a:r>
            <a:endParaRPr lang="en-CA"/>
          </a:p>
        </p:txBody>
      </p:sp>
      <p:sp>
        <p:nvSpPr>
          <p:cNvPr id="34" name="Text Placeholder 4">
            <a:extLst>
              <a:ext uri="{FF2B5EF4-FFF2-40B4-BE49-F238E27FC236}">
                <a16:creationId xmlns:a16="http://schemas.microsoft.com/office/drawing/2014/main" id="{CA127DC6-29E3-4B46-9BCB-51003E5BAEE6}"/>
              </a:ext>
            </a:extLst>
          </p:cNvPr>
          <p:cNvSpPr>
            <a:spLocks noGrp="1"/>
          </p:cNvSpPr>
          <p:nvPr>
            <p:ph type="body" sz="quarter" idx="32" hasCustomPrompt="1"/>
          </p:nvPr>
        </p:nvSpPr>
        <p:spPr>
          <a:xfrm>
            <a:off x="4627474" y="3718402"/>
            <a:ext cx="1807976" cy="399279"/>
          </a:xfrm>
        </p:spPr>
        <p:txBody>
          <a:bodyPr anchor="b">
            <a:noAutofit/>
          </a:bodyPr>
          <a:lstStyle>
            <a:lvl1pPr>
              <a:defRPr sz="1600">
                <a:solidFill>
                  <a:srgbClr val="292929"/>
                </a:solidFill>
                <a:latin typeface="Public Sans SemiBold" pitchFamily="2" charset="0"/>
              </a:defRPr>
            </a:lvl1pPr>
          </a:lstStyle>
          <a:p>
            <a:pPr lvl="0"/>
            <a:r>
              <a:rPr lang="en-US"/>
              <a:t>SUBHEADING</a:t>
            </a:r>
            <a:endParaRPr lang="en-CA"/>
          </a:p>
        </p:txBody>
      </p:sp>
    </p:spTree>
    <p:extLst>
      <p:ext uri="{BB962C8B-B14F-4D97-AF65-F5344CB8AC3E}">
        <p14:creationId xmlns:p14="http://schemas.microsoft.com/office/powerpoint/2010/main" val="2507874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Block with Image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BBB681-135A-4313-A218-C1CDC899B1F3}"/>
              </a:ext>
            </a:extLst>
          </p:cNvPr>
          <p:cNvSpPr/>
          <p:nvPr userDrawn="1"/>
        </p:nvSpPr>
        <p:spPr>
          <a:xfrm>
            <a:off x="1642820" y="2474563"/>
            <a:ext cx="3770501" cy="377050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 Placeholder 9">
            <a:extLst>
              <a:ext uri="{FF2B5EF4-FFF2-40B4-BE49-F238E27FC236}">
                <a16:creationId xmlns:a16="http://schemas.microsoft.com/office/drawing/2014/main" id="{E3114954-F871-4BC6-B9A6-4F108E017BDD}"/>
              </a:ext>
            </a:extLst>
          </p:cNvPr>
          <p:cNvSpPr>
            <a:spLocks noGrp="1"/>
          </p:cNvSpPr>
          <p:nvPr>
            <p:ph type="body" sz="quarter" idx="14" hasCustomPrompt="1"/>
          </p:nvPr>
        </p:nvSpPr>
        <p:spPr>
          <a:xfrm>
            <a:off x="7113722" y="2791939"/>
            <a:ext cx="4158712" cy="2191694"/>
          </a:xfrm>
        </p:spPr>
        <p:txBody>
          <a:bodyPr anchor="ctr">
            <a:normAutofit/>
          </a:bodyPr>
          <a:lstStyle>
            <a:lvl1pPr marL="0" indent="0">
              <a:lnSpc>
                <a:spcPts val="2400"/>
              </a:lnSpc>
              <a:spcBef>
                <a:spcPts val="1800"/>
              </a:spcBef>
              <a:buClr>
                <a:srgbClr val="F59330"/>
              </a:buClr>
              <a:buSzPct val="110000"/>
              <a:buFontTx/>
              <a:buNone/>
              <a:defRPr sz="1400" i="1">
                <a:latin typeface="Georgia" panose="02040502050405020303" pitchFamily="18" charset="0"/>
              </a:defRPr>
            </a:lvl1pPr>
            <a:lvl2pPr>
              <a:defRPr>
                <a:latin typeface="BentonSans" panose="02000504020000020004" pitchFamily="50" charset="0"/>
              </a:defRPr>
            </a:lvl2pPr>
            <a:lvl3pPr>
              <a:defRPr>
                <a:latin typeface="BentonSans" panose="02000504020000020004" pitchFamily="50" charset="0"/>
              </a:defRPr>
            </a:lvl3pPr>
            <a:lvl4pPr>
              <a:defRPr>
                <a:latin typeface="BentonSans" panose="02000504020000020004" pitchFamily="50" charset="0"/>
              </a:defRPr>
            </a:lvl4pPr>
            <a:lvl5pPr>
              <a:defRPr>
                <a:latin typeface="BentonSans" panose="02000504020000020004" pitchFamily="50" charset="0"/>
              </a:defRPr>
            </a:lvl5pPr>
          </a:lstStyle>
          <a:p>
            <a:pPr lvl="0"/>
            <a:r>
              <a:rPr lang="en-US"/>
              <a:t>“Quote Goes Here”</a:t>
            </a:r>
          </a:p>
        </p:txBody>
      </p:sp>
      <p:sp>
        <p:nvSpPr>
          <p:cNvPr id="11" name="Picture Placeholder 10">
            <a:extLst>
              <a:ext uri="{FF2B5EF4-FFF2-40B4-BE49-F238E27FC236}">
                <a16:creationId xmlns:a16="http://schemas.microsoft.com/office/drawing/2014/main" id="{273F5977-F643-4B79-955F-3680A1D20045}"/>
              </a:ext>
            </a:extLst>
          </p:cNvPr>
          <p:cNvSpPr>
            <a:spLocks noGrp="1"/>
          </p:cNvSpPr>
          <p:nvPr>
            <p:ph type="pic" sz="quarter" idx="15"/>
          </p:nvPr>
        </p:nvSpPr>
        <p:spPr>
          <a:xfrm>
            <a:off x="1237553" y="2002536"/>
            <a:ext cx="3770501" cy="3770501"/>
          </a:xfrm>
        </p:spPr>
        <p:txBody>
          <a:bodyPr/>
          <a:lstStyle/>
          <a:p>
            <a:endParaRPr lang="en-CA"/>
          </a:p>
        </p:txBody>
      </p:sp>
      <p:sp>
        <p:nvSpPr>
          <p:cNvPr id="13" name="Text Placeholder 12">
            <a:extLst>
              <a:ext uri="{FF2B5EF4-FFF2-40B4-BE49-F238E27FC236}">
                <a16:creationId xmlns:a16="http://schemas.microsoft.com/office/drawing/2014/main" id="{1C191E92-E511-47B1-938D-D651096069A4}"/>
              </a:ext>
            </a:extLst>
          </p:cNvPr>
          <p:cNvSpPr>
            <a:spLocks noGrp="1"/>
          </p:cNvSpPr>
          <p:nvPr>
            <p:ph type="body" sz="quarter" idx="16" hasCustomPrompt="1"/>
          </p:nvPr>
        </p:nvSpPr>
        <p:spPr>
          <a:xfrm>
            <a:off x="881092" y="7206807"/>
            <a:ext cx="8076927" cy="413977"/>
          </a:xfrm>
        </p:spPr>
        <p:txBody>
          <a:bodyPr anchor="ctr">
            <a:normAutofit/>
          </a:bodyPr>
          <a:lstStyle>
            <a:lvl1pPr>
              <a:defRPr sz="1000" i="1">
                <a:latin typeface="Georgia" panose="02040502050405020303" pitchFamily="18" charset="0"/>
              </a:defRPr>
            </a:lvl1pPr>
          </a:lstStyle>
          <a:p>
            <a:pPr lvl="0"/>
            <a:r>
              <a:rPr lang="en-CA" sz="1000" i="1">
                <a:latin typeface="Georgia" panose="02040502050405020303" pitchFamily="18" charset="0"/>
              </a:rPr>
              <a:t>Enter Source(s):</a:t>
            </a:r>
            <a:endParaRPr lang="en-CA"/>
          </a:p>
        </p:txBody>
      </p:sp>
      <p:sp>
        <p:nvSpPr>
          <p:cNvPr id="8" name="Text Placeholder 7">
            <a:extLst>
              <a:ext uri="{FF2B5EF4-FFF2-40B4-BE49-F238E27FC236}">
                <a16:creationId xmlns:a16="http://schemas.microsoft.com/office/drawing/2014/main" id="{28680D50-8A71-40AA-B990-8B88110D09AF}"/>
              </a:ext>
            </a:extLst>
          </p:cNvPr>
          <p:cNvSpPr>
            <a:spLocks noGrp="1"/>
          </p:cNvSpPr>
          <p:nvPr>
            <p:ph type="body" sz="quarter" idx="17" hasCustomPrompt="1"/>
          </p:nvPr>
        </p:nvSpPr>
        <p:spPr>
          <a:xfrm>
            <a:off x="1515822" y="5945967"/>
            <a:ext cx="3213962" cy="299097"/>
          </a:xfrm>
        </p:spPr>
        <p:txBody>
          <a:bodyPr>
            <a:normAutofit/>
          </a:bodyPr>
          <a:lstStyle>
            <a:lvl1pPr algn="ctr">
              <a:defRPr sz="1200" i="1">
                <a:solidFill>
                  <a:srgbClr val="292929"/>
                </a:solidFill>
                <a:latin typeface="Georgia" panose="02040502050405020303" pitchFamily="18" charset="0"/>
              </a:defRPr>
            </a:lvl1pPr>
          </a:lstStyle>
          <a:p>
            <a:pPr lvl="0"/>
            <a:r>
              <a:rPr lang="en-US"/>
              <a:t>Image Caption</a:t>
            </a:r>
            <a:endParaRPr lang="en-CA"/>
          </a:p>
        </p:txBody>
      </p:sp>
    </p:spTree>
    <p:extLst>
      <p:ext uri="{BB962C8B-B14F-4D97-AF65-F5344CB8AC3E}">
        <p14:creationId xmlns:p14="http://schemas.microsoft.com/office/powerpoint/2010/main" val="222538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1092" y="3151755"/>
            <a:ext cx="9139208" cy="3680499"/>
          </a:xfrm>
        </p:spPr>
        <p:txBody>
          <a:bodyPr anchor="t"/>
          <a:lstStyle>
            <a:lvl1pPr algn="l">
              <a:defRPr sz="9600">
                <a:solidFill>
                  <a:srgbClr val="292929"/>
                </a:solidFill>
              </a:defRPr>
            </a:lvl1pPr>
          </a:lstStyle>
          <a:p>
            <a:r>
              <a:rPr lang="en-US" err="1"/>
              <a:t>Sec.Titlecase</a:t>
            </a:r>
            <a:endParaRPr lang="en-US"/>
          </a:p>
        </p:txBody>
      </p:sp>
      <p:sp>
        <p:nvSpPr>
          <p:cNvPr id="3" name="Subtitle 2"/>
          <p:cNvSpPr>
            <a:spLocks noGrp="1"/>
          </p:cNvSpPr>
          <p:nvPr>
            <p:ph type="subTitle" idx="1" hasCustomPrompt="1"/>
          </p:nvPr>
        </p:nvSpPr>
        <p:spPr>
          <a:xfrm>
            <a:off x="881091" y="2599141"/>
            <a:ext cx="7689533" cy="413977"/>
          </a:xfrm>
        </p:spPr>
        <p:txBody>
          <a:bodyPr anchor="b">
            <a:normAutofit/>
          </a:bodyPr>
          <a:lstStyle>
            <a:lvl1pPr marL="0" indent="0" algn="l">
              <a:buNone/>
              <a:defRPr sz="1600">
                <a:solidFill>
                  <a:srgbClr val="F59330"/>
                </a:solidFill>
                <a:latin typeface="Public Sans SemiBold" pitchFamily="2" charset="0"/>
              </a:defRPr>
            </a:lvl1pPr>
            <a:lvl2pPr marL="480609" indent="0" algn="ctr">
              <a:buNone/>
              <a:defRPr sz="2102"/>
            </a:lvl2pPr>
            <a:lvl3pPr marL="961217" indent="0" algn="ctr">
              <a:buNone/>
              <a:defRPr sz="1892"/>
            </a:lvl3pPr>
            <a:lvl4pPr marL="1441826" indent="0" algn="ctr">
              <a:buNone/>
              <a:defRPr sz="1682"/>
            </a:lvl4pPr>
            <a:lvl5pPr marL="1922435" indent="0" algn="ctr">
              <a:buNone/>
              <a:defRPr sz="1682"/>
            </a:lvl5pPr>
            <a:lvl6pPr marL="2403043" indent="0" algn="ctr">
              <a:buNone/>
              <a:defRPr sz="1682"/>
            </a:lvl6pPr>
            <a:lvl7pPr marL="2883652" indent="0" algn="ctr">
              <a:buNone/>
              <a:defRPr sz="1682"/>
            </a:lvl7pPr>
            <a:lvl8pPr marL="3364260" indent="0" algn="ctr">
              <a:buNone/>
              <a:defRPr sz="1682"/>
            </a:lvl8pPr>
            <a:lvl9pPr marL="3844869" indent="0" algn="ctr">
              <a:buNone/>
              <a:defRPr sz="1682"/>
            </a:lvl9pPr>
          </a:lstStyle>
          <a:p>
            <a:r>
              <a:rPr lang="en-US"/>
              <a:t>CAPITALIZE SECTION NUMBER</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F34DFE-52B6-4C58-8C4C-FD6A590E9570}" type="slidenum">
              <a:rPr lang="en-CA" smtClean="0"/>
              <a:t>‹#›</a:t>
            </a:fld>
            <a:endParaRPr lang="en-CA"/>
          </a:p>
        </p:txBody>
      </p:sp>
      <p:sp>
        <p:nvSpPr>
          <p:cNvPr id="10" name="Text Placeholder 9">
            <a:extLst>
              <a:ext uri="{FF2B5EF4-FFF2-40B4-BE49-F238E27FC236}">
                <a16:creationId xmlns:a16="http://schemas.microsoft.com/office/drawing/2014/main" id="{E7B8AA05-5A02-49C5-A55A-1320B0C5C29B}"/>
              </a:ext>
            </a:extLst>
          </p:cNvPr>
          <p:cNvSpPr>
            <a:spLocks noGrp="1"/>
          </p:cNvSpPr>
          <p:nvPr>
            <p:ph type="body" sz="quarter" idx="13" hasCustomPrompt="1"/>
          </p:nvPr>
        </p:nvSpPr>
        <p:spPr>
          <a:xfrm>
            <a:off x="881092" y="4640560"/>
            <a:ext cx="5782355" cy="2191694"/>
          </a:xfrm>
        </p:spPr>
        <p:txBody>
          <a:bodyPr>
            <a:normAutofit/>
          </a:bodyPr>
          <a:lstStyle>
            <a:lvl1pPr marL="0" indent="0">
              <a:lnSpc>
                <a:spcPts val="2200"/>
              </a:lnSpc>
              <a:spcBef>
                <a:spcPts val="1800"/>
              </a:spcBef>
              <a:buNone/>
              <a:defRPr sz="1600">
                <a:latin typeface="Public Sans" pitchFamily="2" charset="0"/>
              </a:defRPr>
            </a:lvl1pPr>
            <a:lvl2pPr>
              <a:defRPr>
                <a:latin typeface="BentonSans" panose="02000504020000020004" pitchFamily="50" charset="0"/>
              </a:defRPr>
            </a:lvl2pPr>
            <a:lvl3pPr>
              <a:defRPr>
                <a:latin typeface="BentonSans" panose="02000504020000020004" pitchFamily="50" charset="0"/>
              </a:defRPr>
            </a:lvl3pPr>
            <a:lvl4pPr>
              <a:defRPr>
                <a:latin typeface="BentonSans" panose="02000504020000020004" pitchFamily="50" charset="0"/>
              </a:defRPr>
            </a:lvl4pPr>
            <a:lvl5pPr>
              <a:defRPr>
                <a:latin typeface="BentonSans" panose="02000504020000020004" pitchFamily="50" charset="0"/>
              </a:defRPr>
            </a:lvl5pPr>
          </a:lstStyle>
          <a:p>
            <a:pPr lvl="0"/>
            <a:r>
              <a:rPr lang="en-US"/>
              <a:t>(Optional) Description or Tagline</a:t>
            </a:r>
          </a:p>
        </p:txBody>
      </p:sp>
    </p:spTree>
    <p:extLst>
      <p:ext uri="{BB962C8B-B14F-4D97-AF65-F5344CB8AC3E}">
        <p14:creationId xmlns:p14="http://schemas.microsoft.com/office/powerpoint/2010/main" val="278053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or Agend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1092" y="3151755"/>
            <a:ext cx="5526852" cy="3680499"/>
          </a:xfrm>
        </p:spPr>
        <p:txBody>
          <a:bodyPr anchor="t"/>
          <a:lstStyle>
            <a:lvl1pPr algn="l">
              <a:defRPr sz="9600">
                <a:solidFill>
                  <a:srgbClr val="292929"/>
                </a:solidFill>
              </a:defRPr>
            </a:lvl1pPr>
          </a:lstStyle>
          <a:p>
            <a:r>
              <a:rPr lang="en-US"/>
              <a:t>TOC/</a:t>
            </a:r>
            <a:br>
              <a:rPr lang="en-US"/>
            </a:br>
            <a:r>
              <a:rPr lang="en-US"/>
              <a:t>Agenda</a:t>
            </a:r>
          </a:p>
        </p:txBody>
      </p:sp>
      <p:sp>
        <p:nvSpPr>
          <p:cNvPr id="8" name="Rectangle 7">
            <a:extLst>
              <a:ext uri="{FF2B5EF4-FFF2-40B4-BE49-F238E27FC236}">
                <a16:creationId xmlns:a16="http://schemas.microsoft.com/office/drawing/2014/main" id="{0EAB3A51-CB3C-4E27-AD38-026C2E6A028F}"/>
              </a:ext>
            </a:extLst>
          </p:cNvPr>
          <p:cNvSpPr/>
          <p:nvPr userDrawn="1"/>
        </p:nvSpPr>
        <p:spPr>
          <a:xfrm>
            <a:off x="7601830" y="0"/>
            <a:ext cx="4076055" cy="7775575"/>
          </a:xfrm>
          <a:prstGeom prst="rect">
            <a:avLst/>
          </a:prstGeom>
          <a:solidFill>
            <a:srgbClr val="FA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Public Sans" pitchFamily="2" charset="0"/>
            </a:endParaRPr>
          </a:p>
        </p:txBody>
      </p:sp>
      <p:sp>
        <p:nvSpPr>
          <p:cNvPr id="10" name="Text Placeholder 9">
            <a:extLst>
              <a:ext uri="{FF2B5EF4-FFF2-40B4-BE49-F238E27FC236}">
                <a16:creationId xmlns:a16="http://schemas.microsoft.com/office/drawing/2014/main" id="{E7B8AA05-5A02-49C5-A55A-1320B0C5C29B}"/>
              </a:ext>
            </a:extLst>
          </p:cNvPr>
          <p:cNvSpPr>
            <a:spLocks noGrp="1"/>
          </p:cNvSpPr>
          <p:nvPr>
            <p:ph type="body" sz="quarter" idx="13" hasCustomPrompt="1"/>
          </p:nvPr>
        </p:nvSpPr>
        <p:spPr>
          <a:xfrm>
            <a:off x="7889132" y="1312337"/>
            <a:ext cx="3560323" cy="5150899"/>
          </a:xfrm>
        </p:spPr>
        <p:txBody>
          <a:bodyPr anchor="ctr">
            <a:normAutofit/>
          </a:bodyPr>
          <a:lstStyle>
            <a:lvl1pPr marL="0" indent="0">
              <a:lnSpc>
                <a:spcPct val="100000"/>
              </a:lnSpc>
              <a:spcBef>
                <a:spcPts val="600"/>
              </a:spcBef>
              <a:buNone/>
              <a:defRPr sz="1000">
                <a:latin typeface="Public Sans" pitchFamily="2" charset="0"/>
              </a:defRPr>
            </a:lvl1pPr>
            <a:lvl2pPr>
              <a:defRPr>
                <a:latin typeface="BentonSans" panose="02000504020000020004" pitchFamily="50" charset="0"/>
              </a:defRPr>
            </a:lvl2pPr>
            <a:lvl3pPr>
              <a:defRPr>
                <a:latin typeface="BentonSans" panose="02000504020000020004" pitchFamily="50" charset="0"/>
              </a:defRPr>
            </a:lvl3pPr>
            <a:lvl4pPr>
              <a:defRPr>
                <a:latin typeface="BentonSans" panose="02000504020000020004" pitchFamily="50" charset="0"/>
              </a:defRPr>
            </a:lvl4pPr>
            <a:lvl5pPr>
              <a:defRPr>
                <a:latin typeface="BentonSans" panose="02000504020000020004" pitchFamily="50" charset="0"/>
              </a:defRPr>
            </a:lvl5pPr>
          </a:lstStyle>
          <a:p>
            <a:pPr lvl="0"/>
            <a:r>
              <a:rPr lang="en-US"/>
              <a:t>Section # e.g. 01, 02</a:t>
            </a:r>
            <a:br>
              <a:rPr lang="en-US"/>
            </a:br>
            <a:r>
              <a:rPr lang="en-US"/>
              <a:t>Section Title</a:t>
            </a:r>
          </a:p>
        </p:txBody>
      </p:sp>
    </p:spTree>
    <p:extLst>
      <p:ext uri="{BB962C8B-B14F-4D97-AF65-F5344CB8AC3E}">
        <p14:creationId xmlns:p14="http://schemas.microsoft.com/office/powerpoint/2010/main" val="338962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1093" y="3151755"/>
            <a:ext cx="5617864" cy="3680499"/>
          </a:xfrm>
        </p:spPr>
        <p:txBody>
          <a:bodyPr anchor="t"/>
          <a:lstStyle>
            <a:lvl1pPr algn="l">
              <a:defRPr sz="9600">
                <a:solidFill>
                  <a:srgbClr val="292929"/>
                </a:solidFill>
              </a:defRPr>
            </a:lvl1pPr>
          </a:lstStyle>
          <a:p>
            <a:r>
              <a:rPr lang="en-US" err="1"/>
              <a:t>Sec.Titlecase</a:t>
            </a:r>
            <a:endParaRPr lang="en-US"/>
          </a:p>
        </p:txBody>
      </p:sp>
      <p:sp>
        <p:nvSpPr>
          <p:cNvPr id="3" name="Subtitle 2"/>
          <p:cNvSpPr>
            <a:spLocks noGrp="1"/>
          </p:cNvSpPr>
          <p:nvPr>
            <p:ph type="subTitle" idx="1" hasCustomPrompt="1"/>
          </p:nvPr>
        </p:nvSpPr>
        <p:spPr>
          <a:xfrm>
            <a:off x="881092" y="2599141"/>
            <a:ext cx="5617864" cy="413977"/>
          </a:xfrm>
        </p:spPr>
        <p:txBody>
          <a:bodyPr anchor="b">
            <a:normAutofit/>
          </a:bodyPr>
          <a:lstStyle>
            <a:lvl1pPr marL="0" indent="0" algn="l">
              <a:buNone/>
              <a:defRPr sz="1600">
                <a:solidFill>
                  <a:srgbClr val="F59330"/>
                </a:solidFill>
                <a:latin typeface="Public Sans SemiBold" pitchFamily="2" charset="0"/>
              </a:defRPr>
            </a:lvl1pPr>
            <a:lvl2pPr marL="480609" indent="0" algn="ctr">
              <a:buNone/>
              <a:defRPr sz="2102"/>
            </a:lvl2pPr>
            <a:lvl3pPr marL="961217" indent="0" algn="ctr">
              <a:buNone/>
              <a:defRPr sz="1892"/>
            </a:lvl3pPr>
            <a:lvl4pPr marL="1441826" indent="0" algn="ctr">
              <a:buNone/>
              <a:defRPr sz="1682"/>
            </a:lvl4pPr>
            <a:lvl5pPr marL="1922435" indent="0" algn="ctr">
              <a:buNone/>
              <a:defRPr sz="1682"/>
            </a:lvl5pPr>
            <a:lvl6pPr marL="2403043" indent="0" algn="ctr">
              <a:buNone/>
              <a:defRPr sz="1682"/>
            </a:lvl6pPr>
            <a:lvl7pPr marL="2883652" indent="0" algn="ctr">
              <a:buNone/>
              <a:defRPr sz="1682"/>
            </a:lvl7pPr>
            <a:lvl8pPr marL="3364260" indent="0" algn="ctr">
              <a:buNone/>
              <a:defRPr sz="1682"/>
            </a:lvl8pPr>
            <a:lvl9pPr marL="3844869" indent="0" algn="ctr">
              <a:buNone/>
              <a:defRPr sz="1682"/>
            </a:lvl9pPr>
          </a:lstStyle>
          <a:p>
            <a:r>
              <a:rPr lang="en-US"/>
              <a:t>CAPITALIZE SECTION NUMBER</a:t>
            </a:r>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F34DFE-52B6-4C58-8C4C-FD6A590E9570}" type="slidenum">
              <a:rPr lang="en-CA" smtClean="0"/>
              <a:t>‹#›</a:t>
            </a:fld>
            <a:endParaRPr lang="en-CA"/>
          </a:p>
        </p:txBody>
      </p:sp>
      <p:sp>
        <p:nvSpPr>
          <p:cNvPr id="10" name="Text Placeholder 9">
            <a:extLst>
              <a:ext uri="{FF2B5EF4-FFF2-40B4-BE49-F238E27FC236}">
                <a16:creationId xmlns:a16="http://schemas.microsoft.com/office/drawing/2014/main" id="{E7B8AA05-5A02-49C5-A55A-1320B0C5C29B}"/>
              </a:ext>
            </a:extLst>
          </p:cNvPr>
          <p:cNvSpPr>
            <a:spLocks noGrp="1"/>
          </p:cNvSpPr>
          <p:nvPr>
            <p:ph type="body" sz="quarter" idx="13" hasCustomPrompt="1"/>
          </p:nvPr>
        </p:nvSpPr>
        <p:spPr>
          <a:xfrm>
            <a:off x="6710767" y="1312337"/>
            <a:ext cx="5151388" cy="5150899"/>
          </a:xfrm>
        </p:spPr>
        <p:txBody>
          <a:bodyPr anchor="ctr">
            <a:normAutofit/>
          </a:bodyPr>
          <a:lstStyle>
            <a:lvl1pPr marL="285750" indent="-285750">
              <a:lnSpc>
                <a:spcPts val="2800"/>
              </a:lnSpc>
              <a:spcBef>
                <a:spcPts val="1800"/>
              </a:spcBef>
              <a:buClr>
                <a:srgbClr val="F59330"/>
              </a:buClr>
              <a:buFont typeface="BentonSans" panose="02000504020000020004" pitchFamily="50" charset="0"/>
              <a:buChar char="»"/>
              <a:defRPr sz="2000">
                <a:latin typeface="Public Sans" pitchFamily="2" charset="0"/>
              </a:defRPr>
            </a:lvl1pPr>
            <a:lvl2pPr>
              <a:lnSpc>
                <a:spcPts val="2800"/>
              </a:lnSpc>
              <a:spcBef>
                <a:spcPts val="1800"/>
              </a:spcBef>
              <a:defRPr sz="2000">
                <a:latin typeface="BentonSans" panose="02000504020000020004" pitchFamily="50" charset="0"/>
              </a:defRPr>
            </a:lvl2pPr>
            <a:lvl3pPr>
              <a:defRPr>
                <a:latin typeface="BentonSans" panose="02000504020000020004" pitchFamily="50" charset="0"/>
              </a:defRPr>
            </a:lvl3pPr>
            <a:lvl4pPr>
              <a:defRPr>
                <a:latin typeface="BentonSans" panose="02000504020000020004" pitchFamily="50" charset="0"/>
              </a:defRPr>
            </a:lvl4pPr>
            <a:lvl5pPr>
              <a:defRPr>
                <a:latin typeface="BentonSans" panose="02000504020000020004" pitchFamily="50" charset="0"/>
              </a:defRPr>
            </a:lvl5pPr>
          </a:lstStyle>
          <a:p>
            <a:pPr lvl="0"/>
            <a:r>
              <a:rPr lang="en-US"/>
              <a:t>Bullet point 1</a:t>
            </a:r>
          </a:p>
          <a:p>
            <a:pPr lvl="0"/>
            <a:r>
              <a:rPr lang="en-US"/>
              <a:t>Bullet point 2</a:t>
            </a:r>
          </a:p>
          <a:p>
            <a:pPr lvl="1"/>
            <a:r>
              <a:rPr lang="en-US"/>
              <a:t>Sub-bullet</a:t>
            </a:r>
          </a:p>
          <a:p>
            <a:pPr lvl="1"/>
            <a:endParaRPr lang="en-US"/>
          </a:p>
          <a:p>
            <a:pPr lvl="1"/>
            <a:endParaRPr lang="en-US"/>
          </a:p>
          <a:p>
            <a:pPr lvl="1"/>
            <a:endParaRPr lang="en-US"/>
          </a:p>
        </p:txBody>
      </p:sp>
    </p:spTree>
    <p:extLst>
      <p:ext uri="{BB962C8B-B14F-4D97-AF65-F5344CB8AC3E}">
        <p14:creationId xmlns:p14="http://schemas.microsoft.com/office/powerpoint/2010/main" val="116100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 Section/Fact Slide with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1093" y="3151755"/>
            <a:ext cx="6883558" cy="1488805"/>
          </a:xfrm>
        </p:spPr>
        <p:txBody>
          <a:bodyPr anchor="t"/>
          <a:lstStyle>
            <a:lvl1pPr algn="l">
              <a:defRPr sz="4800">
                <a:solidFill>
                  <a:srgbClr val="292929"/>
                </a:solidFill>
              </a:defRPr>
            </a:lvl1pPr>
          </a:lstStyle>
          <a:p>
            <a:r>
              <a:rPr lang="en-US" err="1"/>
              <a:t>Sec.Titlecase</a:t>
            </a:r>
            <a:endParaRPr lang="en-US"/>
          </a:p>
        </p:txBody>
      </p:sp>
      <p:sp>
        <p:nvSpPr>
          <p:cNvPr id="3" name="Subtitle 2"/>
          <p:cNvSpPr>
            <a:spLocks noGrp="1"/>
          </p:cNvSpPr>
          <p:nvPr>
            <p:ph type="subTitle" idx="1" hasCustomPrompt="1"/>
          </p:nvPr>
        </p:nvSpPr>
        <p:spPr>
          <a:xfrm>
            <a:off x="881092" y="2599141"/>
            <a:ext cx="5617864" cy="413977"/>
          </a:xfrm>
        </p:spPr>
        <p:txBody>
          <a:bodyPr anchor="b">
            <a:normAutofit/>
          </a:bodyPr>
          <a:lstStyle>
            <a:lvl1pPr marL="0" indent="0" algn="l">
              <a:buNone/>
              <a:defRPr sz="1600">
                <a:solidFill>
                  <a:srgbClr val="F59330"/>
                </a:solidFill>
                <a:latin typeface="Public Sans SemiBold" pitchFamily="2" charset="0"/>
              </a:defRPr>
            </a:lvl1pPr>
            <a:lvl2pPr marL="480609" indent="0" algn="ctr">
              <a:buNone/>
              <a:defRPr sz="2102"/>
            </a:lvl2pPr>
            <a:lvl3pPr marL="961217" indent="0" algn="ctr">
              <a:buNone/>
              <a:defRPr sz="1892"/>
            </a:lvl3pPr>
            <a:lvl4pPr marL="1441826" indent="0" algn="ctr">
              <a:buNone/>
              <a:defRPr sz="1682"/>
            </a:lvl4pPr>
            <a:lvl5pPr marL="1922435" indent="0" algn="ctr">
              <a:buNone/>
              <a:defRPr sz="1682"/>
            </a:lvl5pPr>
            <a:lvl6pPr marL="2403043" indent="0" algn="ctr">
              <a:buNone/>
              <a:defRPr sz="1682"/>
            </a:lvl6pPr>
            <a:lvl7pPr marL="2883652" indent="0" algn="ctr">
              <a:buNone/>
              <a:defRPr sz="1682"/>
            </a:lvl7pPr>
            <a:lvl8pPr marL="3364260" indent="0" algn="ctr">
              <a:buNone/>
              <a:defRPr sz="1682"/>
            </a:lvl8pPr>
            <a:lvl9pPr marL="3844869" indent="0" algn="ctr">
              <a:buNone/>
              <a:defRPr sz="1682"/>
            </a:lvl9pPr>
          </a:lstStyle>
          <a:p>
            <a:r>
              <a:rPr lang="en-US"/>
              <a:t>CAPITALIZE SECTION NUMBER</a:t>
            </a:r>
          </a:p>
        </p:txBody>
      </p:sp>
      <p:sp>
        <p:nvSpPr>
          <p:cNvPr id="9" name="Text Placeholder 9">
            <a:extLst>
              <a:ext uri="{FF2B5EF4-FFF2-40B4-BE49-F238E27FC236}">
                <a16:creationId xmlns:a16="http://schemas.microsoft.com/office/drawing/2014/main" id="{E3114954-F871-4BC6-B9A6-4F108E017BDD}"/>
              </a:ext>
            </a:extLst>
          </p:cNvPr>
          <p:cNvSpPr>
            <a:spLocks noGrp="1"/>
          </p:cNvSpPr>
          <p:nvPr>
            <p:ph type="body" sz="quarter" idx="14" hasCustomPrompt="1"/>
          </p:nvPr>
        </p:nvSpPr>
        <p:spPr>
          <a:xfrm>
            <a:off x="881092" y="4640560"/>
            <a:ext cx="5782355" cy="2191694"/>
          </a:xfrm>
        </p:spPr>
        <p:txBody>
          <a:bodyPr>
            <a:normAutofit/>
          </a:bodyPr>
          <a:lstStyle>
            <a:lvl1pPr marL="285750" indent="-285750">
              <a:lnSpc>
                <a:spcPts val="2800"/>
              </a:lnSpc>
              <a:spcBef>
                <a:spcPts val="1800"/>
              </a:spcBef>
              <a:buClr>
                <a:srgbClr val="F59330"/>
              </a:buClr>
              <a:buSzPct val="110000"/>
              <a:buFont typeface="BentonSans" panose="02000504020000020004" pitchFamily="50" charset="0"/>
              <a:buChar char="»"/>
              <a:defRPr sz="2000">
                <a:latin typeface="Public Sans" pitchFamily="2" charset="0"/>
              </a:defRPr>
            </a:lvl1pPr>
            <a:lvl2pPr>
              <a:defRPr>
                <a:latin typeface="BentonSans" panose="02000504020000020004" pitchFamily="50" charset="0"/>
              </a:defRPr>
            </a:lvl2pPr>
            <a:lvl3pPr>
              <a:defRPr>
                <a:latin typeface="BentonSans" panose="02000504020000020004" pitchFamily="50" charset="0"/>
              </a:defRPr>
            </a:lvl3pPr>
            <a:lvl4pPr>
              <a:defRPr>
                <a:latin typeface="BentonSans" panose="02000504020000020004" pitchFamily="50" charset="0"/>
              </a:defRPr>
            </a:lvl4pPr>
            <a:lvl5pPr>
              <a:defRPr>
                <a:latin typeface="BentonSans" panose="02000504020000020004" pitchFamily="50" charset="0"/>
              </a:defRPr>
            </a:lvl5pPr>
          </a:lstStyle>
          <a:p>
            <a:pPr lvl="0"/>
            <a:r>
              <a:rPr lang="en-US"/>
              <a:t>Bullet point 1</a:t>
            </a:r>
          </a:p>
          <a:p>
            <a:pPr lvl="0"/>
            <a:r>
              <a:rPr lang="en-US"/>
              <a:t>Bullet point 2</a:t>
            </a:r>
          </a:p>
        </p:txBody>
      </p:sp>
      <p:sp>
        <p:nvSpPr>
          <p:cNvPr id="11" name="Picture Placeholder 10">
            <a:extLst>
              <a:ext uri="{FF2B5EF4-FFF2-40B4-BE49-F238E27FC236}">
                <a16:creationId xmlns:a16="http://schemas.microsoft.com/office/drawing/2014/main" id="{273F5977-F643-4B79-955F-3680A1D20045}"/>
              </a:ext>
            </a:extLst>
          </p:cNvPr>
          <p:cNvSpPr>
            <a:spLocks noGrp="1"/>
          </p:cNvSpPr>
          <p:nvPr>
            <p:ph type="pic" sz="quarter" idx="15"/>
          </p:nvPr>
        </p:nvSpPr>
        <p:spPr>
          <a:xfrm>
            <a:off x="8091653" y="2002536"/>
            <a:ext cx="3770501" cy="3770501"/>
          </a:xfrm>
        </p:spPr>
        <p:txBody>
          <a:bodyPr/>
          <a:lstStyle/>
          <a:p>
            <a:endParaRPr lang="en-CA"/>
          </a:p>
        </p:txBody>
      </p:sp>
      <p:sp>
        <p:nvSpPr>
          <p:cNvPr id="13" name="Text Placeholder 12">
            <a:extLst>
              <a:ext uri="{FF2B5EF4-FFF2-40B4-BE49-F238E27FC236}">
                <a16:creationId xmlns:a16="http://schemas.microsoft.com/office/drawing/2014/main" id="{1C191E92-E511-47B1-938D-D651096069A4}"/>
              </a:ext>
            </a:extLst>
          </p:cNvPr>
          <p:cNvSpPr>
            <a:spLocks noGrp="1"/>
          </p:cNvSpPr>
          <p:nvPr>
            <p:ph type="body" sz="quarter" idx="16" hasCustomPrompt="1"/>
          </p:nvPr>
        </p:nvSpPr>
        <p:spPr>
          <a:xfrm>
            <a:off x="881092" y="7206807"/>
            <a:ext cx="8076927" cy="413977"/>
          </a:xfrm>
        </p:spPr>
        <p:txBody>
          <a:bodyPr anchor="ctr">
            <a:normAutofit/>
          </a:bodyPr>
          <a:lstStyle>
            <a:lvl1pPr>
              <a:defRPr sz="1000" i="1">
                <a:latin typeface="Georgia" panose="02040502050405020303" pitchFamily="18" charset="0"/>
              </a:defRPr>
            </a:lvl1pPr>
          </a:lstStyle>
          <a:p>
            <a:pPr lvl="0"/>
            <a:r>
              <a:rPr lang="en-CA" sz="1000" i="1">
                <a:latin typeface="Georgia" panose="02040502050405020303" pitchFamily="18" charset="0"/>
              </a:rPr>
              <a:t>Enter Source(s):</a:t>
            </a:r>
            <a:endParaRPr lang="en-CA"/>
          </a:p>
        </p:txBody>
      </p:sp>
    </p:spTree>
    <p:extLst>
      <p:ext uri="{BB962C8B-B14F-4D97-AF65-F5344CB8AC3E}">
        <p14:creationId xmlns:p14="http://schemas.microsoft.com/office/powerpoint/2010/main" val="66635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ub Section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1093" y="3151755"/>
            <a:ext cx="6181859" cy="1488805"/>
          </a:xfrm>
        </p:spPr>
        <p:txBody>
          <a:bodyPr anchor="t"/>
          <a:lstStyle>
            <a:lvl1pPr algn="l">
              <a:defRPr sz="4800">
                <a:solidFill>
                  <a:srgbClr val="292929"/>
                </a:solidFill>
              </a:defRPr>
            </a:lvl1pPr>
          </a:lstStyle>
          <a:p>
            <a:r>
              <a:rPr lang="en-US" err="1"/>
              <a:t>Sec.Titlecase</a:t>
            </a:r>
            <a:endParaRPr lang="en-US"/>
          </a:p>
        </p:txBody>
      </p:sp>
      <p:sp>
        <p:nvSpPr>
          <p:cNvPr id="3" name="Subtitle 2"/>
          <p:cNvSpPr>
            <a:spLocks noGrp="1"/>
          </p:cNvSpPr>
          <p:nvPr>
            <p:ph type="subTitle" idx="1" hasCustomPrompt="1"/>
          </p:nvPr>
        </p:nvSpPr>
        <p:spPr>
          <a:xfrm>
            <a:off x="881092" y="2599141"/>
            <a:ext cx="5617864" cy="413977"/>
          </a:xfrm>
        </p:spPr>
        <p:txBody>
          <a:bodyPr anchor="b">
            <a:normAutofit/>
          </a:bodyPr>
          <a:lstStyle>
            <a:lvl1pPr marL="0" indent="0" algn="l">
              <a:buNone/>
              <a:defRPr sz="1600">
                <a:solidFill>
                  <a:srgbClr val="F59330"/>
                </a:solidFill>
                <a:latin typeface="Public Sans SemiBold" pitchFamily="2" charset="0"/>
              </a:defRPr>
            </a:lvl1pPr>
            <a:lvl2pPr marL="480609" indent="0" algn="ctr">
              <a:buNone/>
              <a:defRPr sz="2102"/>
            </a:lvl2pPr>
            <a:lvl3pPr marL="961217" indent="0" algn="ctr">
              <a:buNone/>
              <a:defRPr sz="1892"/>
            </a:lvl3pPr>
            <a:lvl4pPr marL="1441826" indent="0" algn="ctr">
              <a:buNone/>
              <a:defRPr sz="1682"/>
            </a:lvl4pPr>
            <a:lvl5pPr marL="1922435" indent="0" algn="ctr">
              <a:buNone/>
              <a:defRPr sz="1682"/>
            </a:lvl5pPr>
            <a:lvl6pPr marL="2403043" indent="0" algn="ctr">
              <a:buNone/>
              <a:defRPr sz="1682"/>
            </a:lvl6pPr>
            <a:lvl7pPr marL="2883652" indent="0" algn="ctr">
              <a:buNone/>
              <a:defRPr sz="1682"/>
            </a:lvl7pPr>
            <a:lvl8pPr marL="3364260" indent="0" algn="ctr">
              <a:buNone/>
              <a:defRPr sz="1682"/>
            </a:lvl8pPr>
            <a:lvl9pPr marL="3844869" indent="0" algn="ctr">
              <a:buNone/>
              <a:defRPr sz="1682"/>
            </a:lvl9pPr>
          </a:lstStyle>
          <a:p>
            <a:r>
              <a:rPr lang="en-US"/>
              <a:t>CAPITALIZE SECTION NUMBER</a:t>
            </a:r>
          </a:p>
        </p:txBody>
      </p:sp>
      <p:sp>
        <p:nvSpPr>
          <p:cNvPr id="9" name="Text Placeholder 9">
            <a:extLst>
              <a:ext uri="{FF2B5EF4-FFF2-40B4-BE49-F238E27FC236}">
                <a16:creationId xmlns:a16="http://schemas.microsoft.com/office/drawing/2014/main" id="{E3114954-F871-4BC6-B9A6-4F108E017BDD}"/>
              </a:ext>
            </a:extLst>
          </p:cNvPr>
          <p:cNvSpPr>
            <a:spLocks noGrp="1"/>
          </p:cNvSpPr>
          <p:nvPr>
            <p:ph type="body" sz="quarter" idx="14" hasCustomPrompt="1"/>
          </p:nvPr>
        </p:nvSpPr>
        <p:spPr>
          <a:xfrm>
            <a:off x="7546428" y="1261241"/>
            <a:ext cx="4388367" cy="4929351"/>
          </a:xfrm>
        </p:spPr>
        <p:txBody>
          <a:bodyPr anchor="ctr">
            <a:normAutofit/>
          </a:bodyPr>
          <a:lstStyle>
            <a:lvl1pPr marL="285750" indent="-285750">
              <a:lnSpc>
                <a:spcPts val="2800"/>
              </a:lnSpc>
              <a:spcBef>
                <a:spcPts val="1800"/>
              </a:spcBef>
              <a:buClr>
                <a:srgbClr val="F59330"/>
              </a:buClr>
              <a:buSzPct val="110000"/>
              <a:buFont typeface="BentonSans" panose="02000504020000020004" pitchFamily="50" charset="0"/>
              <a:buChar char="»"/>
              <a:defRPr sz="2000">
                <a:latin typeface="Public Sans" pitchFamily="2" charset="0"/>
              </a:defRPr>
            </a:lvl1pPr>
            <a:lvl2pPr>
              <a:defRPr>
                <a:latin typeface="BentonSans" panose="02000504020000020004" pitchFamily="50" charset="0"/>
              </a:defRPr>
            </a:lvl2pPr>
            <a:lvl3pPr>
              <a:defRPr>
                <a:latin typeface="BentonSans" panose="02000504020000020004" pitchFamily="50" charset="0"/>
              </a:defRPr>
            </a:lvl3pPr>
            <a:lvl4pPr>
              <a:defRPr>
                <a:latin typeface="BentonSans" panose="02000504020000020004" pitchFamily="50" charset="0"/>
              </a:defRPr>
            </a:lvl4pPr>
            <a:lvl5pPr>
              <a:defRPr>
                <a:latin typeface="BentonSans" panose="02000504020000020004" pitchFamily="50" charset="0"/>
              </a:defRPr>
            </a:lvl5pPr>
          </a:lstStyle>
          <a:p>
            <a:pPr lvl="0"/>
            <a:r>
              <a:rPr lang="en-US"/>
              <a:t>Bullet point 1</a:t>
            </a:r>
          </a:p>
          <a:p>
            <a:pPr lvl="0"/>
            <a:r>
              <a:rPr lang="en-US"/>
              <a:t>Bullet point 2</a:t>
            </a:r>
          </a:p>
        </p:txBody>
      </p:sp>
      <p:sp>
        <p:nvSpPr>
          <p:cNvPr id="13" name="Text Placeholder 12">
            <a:extLst>
              <a:ext uri="{FF2B5EF4-FFF2-40B4-BE49-F238E27FC236}">
                <a16:creationId xmlns:a16="http://schemas.microsoft.com/office/drawing/2014/main" id="{1C191E92-E511-47B1-938D-D651096069A4}"/>
              </a:ext>
            </a:extLst>
          </p:cNvPr>
          <p:cNvSpPr>
            <a:spLocks noGrp="1"/>
          </p:cNvSpPr>
          <p:nvPr>
            <p:ph type="body" sz="quarter" idx="16" hasCustomPrompt="1"/>
          </p:nvPr>
        </p:nvSpPr>
        <p:spPr>
          <a:xfrm>
            <a:off x="881092" y="7206807"/>
            <a:ext cx="8076927" cy="413977"/>
          </a:xfrm>
        </p:spPr>
        <p:txBody>
          <a:bodyPr anchor="ctr">
            <a:normAutofit/>
          </a:bodyPr>
          <a:lstStyle>
            <a:lvl1pPr>
              <a:defRPr sz="1000" i="1">
                <a:latin typeface="Georgia" panose="02040502050405020303" pitchFamily="18" charset="0"/>
              </a:defRPr>
            </a:lvl1pPr>
          </a:lstStyle>
          <a:p>
            <a:pPr lvl="0"/>
            <a:r>
              <a:rPr lang="en-CA" sz="1000" i="1">
                <a:latin typeface="Georgia" panose="02040502050405020303" pitchFamily="18" charset="0"/>
              </a:rPr>
              <a:t>Enter Source(s):</a:t>
            </a:r>
            <a:endParaRPr lang="en-CA"/>
          </a:p>
        </p:txBody>
      </p:sp>
    </p:spTree>
    <p:extLst>
      <p:ext uri="{BB962C8B-B14F-4D97-AF65-F5344CB8AC3E}">
        <p14:creationId xmlns:p14="http://schemas.microsoft.com/office/powerpoint/2010/main" val="419744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 Section Title - Top">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6908" y="987160"/>
            <a:ext cx="6927743" cy="681492"/>
          </a:xfrm>
        </p:spPr>
        <p:txBody>
          <a:bodyPr anchor="t"/>
          <a:lstStyle>
            <a:lvl1pPr algn="l">
              <a:defRPr sz="4800">
                <a:solidFill>
                  <a:srgbClr val="292929"/>
                </a:solidFill>
              </a:defRPr>
            </a:lvl1pPr>
          </a:lstStyle>
          <a:p>
            <a:r>
              <a:rPr lang="en-US" err="1"/>
              <a:t>Sec.Titlecase</a:t>
            </a:r>
            <a:endParaRPr lang="en-US"/>
          </a:p>
        </p:txBody>
      </p:sp>
      <p:sp>
        <p:nvSpPr>
          <p:cNvPr id="3" name="Subtitle 2"/>
          <p:cNvSpPr>
            <a:spLocks noGrp="1"/>
          </p:cNvSpPr>
          <p:nvPr>
            <p:ph type="subTitle" idx="1" hasCustomPrompt="1"/>
          </p:nvPr>
        </p:nvSpPr>
        <p:spPr>
          <a:xfrm>
            <a:off x="881092" y="434545"/>
            <a:ext cx="5617864" cy="413977"/>
          </a:xfrm>
        </p:spPr>
        <p:txBody>
          <a:bodyPr anchor="b">
            <a:normAutofit/>
          </a:bodyPr>
          <a:lstStyle>
            <a:lvl1pPr marL="0" indent="0" algn="l">
              <a:buNone/>
              <a:defRPr sz="1600">
                <a:solidFill>
                  <a:srgbClr val="F59330"/>
                </a:solidFill>
                <a:latin typeface="Public Sans SemiBold" pitchFamily="2" charset="0"/>
              </a:defRPr>
            </a:lvl1pPr>
            <a:lvl2pPr marL="480609" indent="0" algn="ctr">
              <a:buNone/>
              <a:defRPr sz="2102"/>
            </a:lvl2pPr>
            <a:lvl3pPr marL="961217" indent="0" algn="ctr">
              <a:buNone/>
              <a:defRPr sz="1892"/>
            </a:lvl3pPr>
            <a:lvl4pPr marL="1441826" indent="0" algn="ctr">
              <a:buNone/>
              <a:defRPr sz="1682"/>
            </a:lvl4pPr>
            <a:lvl5pPr marL="1922435" indent="0" algn="ctr">
              <a:buNone/>
              <a:defRPr sz="1682"/>
            </a:lvl5pPr>
            <a:lvl6pPr marL="2403043" indent="0" algn="ctr">
              <a:buNone/>
              <a:defRPr sz="1682"/>
            </a:lvl6pPr>
            <a:lvl7pPr marL="2883652" indent="0" algn="ctr">
              <a:buNone/>
              <a:defRPr sz="1682"/>
            </a:lvl7pPr>
            <a:lvl8pPr marL="3364260" indent="0" algn="ctr">
              <a:buNone/>
              <a:defRPr sz="1682"/>
            </a:lvl8pPr>
            <a:lvl9pPr marL="3844869" indent="0" algn="ctr">
              <a:buNone/>
              <a:defRPr sz="1682"/>
            </a:lvl9pPr>
          </a:lstStyle>
          <a:p>
            <a:r>
              <a:rPr lang="en-US"/>
              <a:t>CAPITALIZE SECTION NUMBER</a:t>
            </a:r>
          </a:p>
        </p:txBody>
      </p:sp>
      <p:sp>
        <p:nvSpPr>
          <p:cNvPr id="9" name="Text Placeholder 9">
            <a:extLst>
              <a:ext uri="{FF2B5EF4-FFF2-40B4-BE49-F238E27FC236}">
                <a16:creationId xmlns:a16="http://schemas.microsoft.com/office/drawing/2014/main" id="{E3114954-F871-4BC6-B9A6-4F108E017BDD}"/>
              </a:ext>
            </a:extLst>
          </p:cNvPr>
          <p:cNvSpPr>
            <a:spLocks noGrp="1"/>
          </p:cNvSpPr>
          <p:nvPr>
            <p:ph type="body" sz="quarter" idx="14" hasCustomPrompt="1"/>
          </p:nvPr>
        </p:nvSpPr>
        <p:spPr>
          <a:xfrm>
            <a:off x="881093" y="1807290"/>
            <a:ext cx="5526852" cy="2025957"/>
          </a:xfrm>
        </p:spPr>
        <p:txBody>
          <a:bodyPr>
            <a:normAutofit/>
          </a:bodyPr>
          <a:lstStyle>
            <a:lvl1pPr marL="0" indent="0">
              <a:lnSpc>
                <a:spcPts val="2200"/>
              </a:lnSpc>
              <a:spcBef>
                <a:spcPts val="1800"/>
              </a:spcBef>
              <a:buClr>
                <a:srgbClr val="F59330"/>
              </a:buClr>
              <a:buSzPct val="110000"/>
              <a:buFont typeface="BentonSans" panose="02000504020000020004" pitchFamily="50" charset="0"/>
              <a:buNone/>
              <a:defRPr sz="1600">
                <a:latin typeface="Public Sans" pitchFamily="2" charset="0"/>
              </a:defRPr>
            </a:lvl1pPr>
            <a:lvl2pPr>
              <a:defRPr>
                <a:latin typeface="BentonSans" panose="02000504020000020004" pitchFamily="50" charset="0"/>
              </a:defRPr>
            </a:lvl2pPr>
            <a:lvl3pPr>
              <a:defRPr>
                <a:latin typeface="BentonSans" panose="02000504020000020004" pitchFamily="50" charset="0"/>
              </a:defRPr>
            </a:lvl3pPr>
            <a:lvl4pPr>
              <a:defRPr>
                <a:latin typeface="BentonSans" panose="02000504020000020004" pitchFamily="50" charset="0"/>
              </a:defRPr>
            </a:lvl4pPr>
            <a:lvl5pPr>
              <a:defRPr>
                <a:latin typeface="BentonSans" panose="02000504020000020004" pitchFamily="50" charset="0"/>
              </a:defRPr>
            </a:lvl5pPr>
          </a:lstStyle>
          <a:p>
            <a:pPr lvl="0"/>
            <a:r>
              <a:rPr lang="en-US"/>
              <a:t>Slide Copy</a:t>
            </a:r>
          </a:p>
        </p:txBody>
      </p:sp>
      <p:sp>
        <p:nvSpPr>
          <p:cNvPr id="11" name="Picture Placeholder 10">
            <a:extLst>
              <a:ext uri="{FF2B5EF4-FFF2-40B4-BE49-F238E27FC236}">
                <a16:creationId xmlns:a16="http://schemas.microsoft.com/office/drawing/2014/main" id="{273F5977-F643-4B79-955F-3680A1D20045}"/>
              </a:ext>
            </a:extLst>
          </p:cNvPr>
          <p:cNvSpPr>
            <a:spLocks noGrp="1"/>
          </p:cNvSpPr>
          <p:nvPr>
            <p:ph type="pic" sz="quarter" idx="15"/>
          </p:nvPr>
        </p:nvSpPr>
        <p:spPr>
          <a:xfrm>
            <a:off x="8091653" y="2002536"/>
            <a:ext cx="3770501" cy="3770501"/>
          </a:xfrm>
        </p:spPr>
        <p:txBody>
          <a:bodyPr/>
          <a:lstStyle/>
          <a:p>
            <a:endParaRPr lang="en-CA"/>
          </a:p>
        </p:txBody>
      </p:sp>
      <p:sp>
        <p:nvSpPr>
          <p:cNvPr id="13" name="Text Placeholder 12">
            <a:extLst>
              <a:ext uri="{FF2B5EF4-FFF2-40B4-BE49-F238E27FC236}">
                <a16:creationId xmlns:a16="http://schemas.microsoft.com/office/drawing/2014/main" id="{1C191E92-E511-47B1-938D-D651096069A4}"/>
              </a:ext>
            </a:extLst>
          </p:cNvPr>
          <p:cNvSpPr>
            <a:spLocks noGrp="1"/>
          </p:cNvSpPr>
          <p:nvPr>
            <p:ph type="body" sz="quarter" idx="16" hasCustomPrompt="1"/>
          </p:nvPr>
        </p:nvSpPr>
        <p:spPr>
          <a:xfrm>
            <a:off x="881092" y="7206807"/>
            <a:ext cx="8076927" cy="413977"/>
          </a:xfrm>
        </p:spPr>
        <p:txBody>
          <a:bodyPr anchor="ctr">
            <a:normAutofit/>
          </a:bodyPr>
          <a:lstStyle>
            <a:lvl1pPr>
              <a:defRPr sz="1000" i="1">
                <a:latin typeface="Georgia" panose="02040502050405020303" pitchFamily="18" charset="0"/>
              </a:defRPr>
            </a:lvl1pPr>
          </a:lstStyle>
          <a:p>
            <a:pPr lvl="0"/>
            <a:r>
              <a:rPr lang="en-CA" sz="1000" i="1">
                <a:latin typeface="Georgia" panose="02040502050405020303" pitchFamily="18" charset="0"/>
              </a:rPr>
              <a:t>Enter Source(s):</a:t>
            </a:r>
            <a:endParaRPr lang="en-CA"/>
          </a:p>
        </p:txBody>
      </p:sp>
    </p:spTree>
    <p:extLst>
      <p:ext uri="{BB962C8B-B14F-4D97-AF65-F5344CB8AC3E}">
        <p14:creationId xmlns:p14="http://schemas.microsoft.com/office/powerpoint/2010/main" val="135023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ub Section Title - Top - Benefi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6908" y="987160"/>
            <a:ext cx="6927743" cy="681492"/>
          </a:xfrm>
        </p:spPr>
        <p:txBody>
          <a:bodyPr anchor="t"/>
          <a:lstStyle>
            <a:lvl1pPr algn="l">
              <a:defRPr sz="4800">
                <a:solidFill>
                  <a:srgbClr val="292929"/>
                </a:solidFill>
              </a:defRPr>
            </a:lvl1pPr>
          </a:lstStyle>
          <a:p>
            <a:r>
              <a:rPr lang="en-US" err="1"/>
              <a:t>Sec.Titlecase</a:t>
            </a:r>
            <a:endParaRPr lang="en-US"/>
          </a:p>
        </p:txBody>
      </p:sp>
      <p:sp>
        <p:nvSpPr>
          <p:cNvPr id="3" name="Subtitle 2"/>
          <p:cNvSpPr>
            <a:spLocks noGrp="1"/>
          </p:cNvSpPr>
          <p:nvPr>
            <p:ph type="subTitle" idx="1" hasCustomPrompt="1"/>
          </p:nvPr>
        </p:nvSpPr>
        <p:spPr>
          <a:xfrm>
            <a:off x="881092" y="434545"/>
            <a:ext cx="5617864" cy="413977"/>
          </a:xfrm>
        </p:spPr>
        <p:txBody>
          <a:bodyPr anchor="b">
            <a:normAutofit/>
          </a:bodyPr>
          <a:lstStyle>
            <a:lvl1pPr marL="0" indent="0" algn="l">
              <a:buNone/>
              <a:defRPr sz="1600">
                <a:solidFill>
                  <a:srgbClr val="F59330"/>
                </a:solidFill>
                <a:latin typeface="Public Sans SemiBold" pitchFamily="2" charset="0"/>
              </a:defRPr>
            </a:lvl1pPr>
            <a:lvl2pPr marL="480609" indent="0" algn="ctr">
              <a:buNone/>
              <a:defRPr sz="2102"/>
            </a:lvl2pPr>
            <a:lvl3pPr marL="961217" indent="0" algn="ctr">
              <a:buNone/>
              <a:defRPr sz="1892"/>
            </a:lvl3pPr>
            <a:lvl4pPr marL="1441826" indent="0" algn="ctr">
              <a:buNone/>
              <a:defRPr sz="1682"/>
            </a:lvl4pPr>
            <a:lvl5pPr marL="1922435" indent="0" algn="ctr">
              <a:buNone/>
              <a:defRPr sz="1682"/>
            </a:lvl5pPr>
            <a:lvl6pPr marL="2403043" indent="0" algn="ctr">
              <a:buNone/>
              <a:defRPr sz="1682"/>
            </a:lvl6pPr>
            <a:lvl7pPr marL="2883652" indent="0" algn="ctr">
              <a:buNone/>
              <a:defRPr sz="1682"/>
            </a:lvl7pPr>
            <a:lvl8pPr marL="3364260" indent="0" algn="ctr">
              <a:buNone/>
              <a:defRPr sz="1682"/>
            </a:lvl8pPr>
            <a:lvl9pPr marL="3844869" indent="0" algn="ctr">
              <a:buNone/>
              <a:defRPr sz="1682"/>
            </a:lvl9pPr>
          </a:lstStyle>
          <a:p>
            <a:r>
              <a:rPr lang="en-US"/>
              <a:t>CAPITALIZE SECTION NUMBER</a:t>
            </a:r>
          </a:p>
        </p:txBody>
      </p:sp>
      <p:sp>
        <p:nvSpPr>
          <p:cNvPr id="9" name="Text Placeholder 9">
            <a:extLst>
              <a:ext uri="{FF2B5EF4-FFF2-40B4-BE49-F238E27FC236}">
                <a16:creationId xmlns:a16="http://schemas.microsoft.com/office/drawing/2014/main" id="{E3114954-F871-4BC6-B9A6-4F108E017BDD}"/>
              </a:ext>
            </a:extLst>
          </p:cNvPr>
          <p:cNvSpPr>
            <a:spLocks noGrp="1"/>
          </p:cNvSpPr>
          <p:nvPr>
            <p:ph type="body" sz="quarter" idx="14" hasCustomPrompt="1"/>
          </p:nvPr>
        </p:nvSpPr>
        <p:spPr>
          <a:xfrm>
            <a:off x="881093" y="1807291"/>
            <a:ext cx="5526852" cy="925400"/>
          </a:xfrm>
        </p:spPr>
        <p:txBody>
          <a:bodyPr>
            <a:normAutofit/>
          </a:bodyPr>
          <a:lstStyle>
            <a:lvl1pPr marL="0" indent="0">
              <a:lnSpc>
                <a:spcPts val="2200"/>
              </a:lnSpc>
              <a:spcBef>
                <a:spcPts val="1800"/>
              </a:spcBef>
              <a:buClr>
                <a:srgbClr val="F59330"/>
              </a:buClr>
              <a:buSzPct val="110000"/>
              <a:buFont typeface="BentonSans" panose="02000504020000020004" pitchFamily="50" charset="0"/>
              <a:buNone/>
              <a:defRPr sz="1600">
                <a:latin typeface="Public Sans" pitchFamily="2" charset="0"/>
              </a:defRPr>
            </a:lvl1pPr>
            <a:lvl2pPr>
              <a:defRPr>
                <a:latin typeface="BentonSans" panose="02000504020000020004" pitchFamily="50" charset="0"/>
              </a:defRPr>
            </a:lvl2pPr>
            <a:lvl3pPr>
              <a:defRPr>
                <a:latin typeface="BentonSans" panose="02000504020000020004" pitchFamily="50" charset="0"/>
              </a:defRPr>
            </a:lvl3pPr>
            <a:lvl4pPr>
              <a:defRPr>
                <a:latin typeface="BentonSans" panose="02000504020000020004" pitchFamily="50" charset="0"/>
              </a:defRPr>
            </a:lvl4pPr>
            <a:lvl5pPr>
              <a:defRPr>
                <a:latin typeface="BentonSans" panose="02000504020000020004" pitchFamily="50" charset="0"/>
              </a:defRPr>
            </a:lvl5pPr>
          </a:lstStyle>
          <a:p>
            <a:pPr lvl="0"/>
            <a:r>
              <a:rPr lang="en-US"/>
              <a:t>Slide Copy</a:t>
            </a:r>
          </a:p>
        </p:txBody>
      </p:sp>
      <p:sp>
        <p:nvSpPr>
          <p:cNvPr id="13" name="Text Placeholder 12">
            <a:extLst>
              <a:ext uri="{FF2B5EF4-FFF2-40B4-BE49-F238E27FC236}">
                <a16:creationId xmlns:a16="http://schemas.microsoft.com/office/drawing/2014/main" id="{1C191E92-E511-47B1-938D-D651096069A4}"/>
              </a:ext>
            </a:extLst>
          </p:cNvPr>
          <p:cNvSpPr>
            <a:spLocks noGrp="1"/>
          </p:cNvSpPr>
          <p:nvPr>
            <p:ph type="body" sz="quarter" idx="16" hasCustomPrompt="1"/>
          </p:nvPr>
        </p:nvSpPr>
        <p:spPr>
          <a:xfrm>
            <a:off x="881092" y="7206807"/>
            <a:ext cx="8076927" cy="413977"/>
          </a:xfrm>
        </p:spPr>
        <p:txBody>
          <a:bodyPr anchor="ctr">
            <a:normAutofit/>
          </a:bodyPr>
          <a:lstStyle>
            <a:lvl1pPr>
              <a:defRPr sz="1000" i="1">
                <a:latin typeface="Georgia" panose="02040502050405020303" pitchFamily="18" charset="0"/>
              </a:defRPr>
            </a:lvl1pPr>
          </a:lstStyle>
          <a:p>
            <a:pPr lvl="0"/>
            <a:r>
              <a:rPr lang="en-CA" sz="1000" i="1">
                <a:latin typeface="Georgia" panose="02040502050405020303" pitchFamily="18" charset="0"/>
              </a:rPr>
              <a:t>Enter Source(s):</a:t>
            </a:r>
            <a:endParaRPr lang="en-CA"/>
          </a:p>
        </p:txBody>
      </p:sp>
      <p:sp>
        <p:nvSpPr>
          <p:cNvPr id="8" name="Text Placeholder 9">
            <a:extLst>
              <a:ext uri="{FF2B5EF4-FFF2-40B4-BE49-F238E27FC236}">
                <a16:creationId xmlns:a16="http://schemas.microsoft.com/office/drawing/2014/main" id="{1828564C-45AA-45EF-B472-A158C03FC276}"/>
              </a:ext>
            </a:extLst>
          </p:cNvPr>
          <p:cNvSpPr>
            <a:spLocks noGrp="1"/>
          </p:cNvSpPr>
          <p:nvPr>
            <p:ph type="body" sz="quarter" idx="21" hasCustomPrompt="1"/>
          </p:nvPr>
        </p:nvSpPr>
        <p:spPr>
          <a:xfrm>
            <a:off x="881091" y="3497483"/>
            <a:ext cx="5319589" cy="1343446"/>
          </a:xfrm>
        </p:spPr>
        <p:txBody>
          <a:bodyPr>
            <a:normAutofit/>
          </a:bodyPr>
          <a:lstStyle>
            <a:lvl1pPr marL="0" indent="0">
              <a:lnSpc>
                <a:spcPts val="2800"/>
              </a:lnSpc>
              <a:spcBef>
                <a:spcPts val="2000"/>
              </a:spcBef>
              <a:buClr>
                <a:srgbClr val="F59330"/>
              </a:buClr>
              <a:buSzPct val="110000"/>
              <a:buFont typeface="BentonSans" panose="02000504020000020004" pitchFamily="50" charset="0"/>
              <a:buNone/>
              <a:defRPr sz="2000">
                <a:latin typeface="Public Sans" pitchFamily="2" charset="0"/>
              </a:defRPr>
            </a:lvl1pPr>
            <a:lvl2pPr>
              <a:defRPr>
                <a:latin typeface="BentonSans" panose="02000504020000020004" pitchFamily="50" charset="0"/>
              </a:defRPr>
            </a:lvl2pPr>
            <a:lvl3pPr>
              <a:defRPr>
                <a:latin typeface="BentonSans" panose="02000504020000020004" pitchFamily="50" charset="0"/>
              </a:defRPr>
            </a:lvl3pPr>
            <a:lvl4pPr>
              <a:defRPr>
                <a:latin typeface="BentonSans" panose="02000504020000020004" pitchFamily="50" charset="0"/>
              </a:defRPr>
            </a:lvl4pPr>
            <a:lvl5pPr>
              <a:defRPr>
                <a:latin typeface="BentonSans" panose="02000504020000020004" pitchFamily="50" charset="0"/>
              </a:defRPr>
            </a:lvl5pPr>
          </a:lstStyle>
          <a:p>
            <a:pPr lvl="0"/>
            <a:r>
              <a:rPr lang="en-US"/>
              <a:t>Slide Copy</a:t>
            </a:r>
          </a:p>
        </p:txBody>
      </p:sp>
      <p:sp>
        <p:nvSpPr>
          <p:cNvPr id="10" name="Text Placeholder 4">
            <a:extLst>
              <a:ext uri="{FF2B5EF4-FFF2-40B4-BE49-F238E27FC236}">
                <a16:creationId xmlns:a16="http://schemas.microsoft.com/office/drawing/2014/main" id="{F4D3A7FD-C240-42F4-939A-FE3CB5124336}"/>
              </a:ext>
            </a:extLst>
          </p:cNvPr>
          <p:cNvSpPr>
            <a:spLocks noGrp="1"/>
          </p:cNvSpPr>
          <p:nvPr>
            <p:ph type="body" sz="quarter" idx="27" hasCustomPrompt="1"/>
          </p:nvPr>
        </p:nvSpPr>
        <p:spPr>
          <a:xfrm>
            <a:off x="879368" y="3030129"/>
            <a:ext cx="5324661" cy="399279"/>
          </a:xfrm>
        </p:spPr>
        <p:txBody>
          <a:bodyPr anchor="b">
            <a:noAutofit/>
          </a:bodyPr>
          <a:lstStyle>
            <a:lvl1pPr>
              <a:defRPr sz="2400">
                <a:solidFill>
                  <a:srgbClr val="292929"/>
                </a:solidFill>
                <a:latin typeface="Public Sans SemiBold" pitchFamily="2" charset="0"/>
              </a:defRPr>
            </a:lvl1pPr>
          </a:lstStyle>
          <a:p>
            <a:pPr lvl="0"/>
            <a:r>
              <a:rPr lang="en-US"/>
              <a:t>SUBHEADING</a:t>
            </a:r>
            <a:endParaRPr lang="en-CA"/>
          </a:p>
        </p:txBody>
      </p:sp>
      <p:sp>
        <p:nvSpPr>
          <p:cNvPr id="12" name="Text Placeholder 9">
            <a:extLst>
              <a:ext uri="{FF2B5EF4-FFF2-40B4-BE49-F238E27FC236}">
                <a16:creationId xmlns:a16="http://schemas.microsoft.com/office/drawing/2014/main" id="{575274C0-6408-4BFA-99F7-C016A9049B43}"/>
              </a:ext>
            </a:extLst>
          </p:cNvPr>
          <p:cNvSpPr>
            <a:spLocks noGrp="1"/>
          </p:cNvSpPr>
          <p:nvPr>
            <p:ph type="body" sz="quarter" idx="28" hasCustomPrompt="1"/>
          </p:nvPr>
        </p:nvSpPr>
        <p:spPr>
          <a:xfrm>
            <a:off x="879368" y="5547232"/>
            <a:ext cx="5319589" cy="1343446"/>
          </a:xfrm>
        </p:spPr>
        <p:txBody>
          <a:bodyPr>
            <a:normAutofit/>
          </a:bodyPr>
          <a:lstStyle>
            <a:lvl1pPr marL="0" indent="0">
              <a:lnSpc>
                <a:spcPts val="2800"/>
              </a:lnSpc>
              <a:spcBef>
                <a:spcPts val="2000"/>
              </a:spcBef>
              <a:buClr>
                <a:srgbClr val="F59330"/>
              </a:buClr>
              <a:buSzPct val="110000"/>
              <a:buFont typeface="BentonSans" panose="02000504020000020004" pitchFamily="50" charset="0"/>
              <a:buNone/>
              <a:defRPr sz="2000">
                <a:latin typeface="Public Sans" pitchFamily="2" charset="0"/>
              </a:defRPr>
            </a:lvl1pPr>
            <a:lvl2pPr>
              <a:defRPr>
                <a:latin typeface="BentonSans" panose="02000504020000020004" pitchFamily="50" charset="0"/>
              </a:defRPr>
            </a:lvl2pPr>
            <a:lvl3pPr>
              <a:defRPr>
                <a:latin typeface="BentonSans" panose="02000504020000020004" pitchFamily="50" charset="0"/>
              </a:defRPr>
            </a:lvl3pPr>
            <a:lvl4pPr>
              <a:defRPr>
                <a:latin typeface="BentonSans" panose="02000504020000020004" pitchFamily="50" charset="0"/>
              </a:defRPr>
            </a:lvl4pPr>
            <a:lvl5pPr>
              <a:defRPr>
                <a:latin typeface="BentonSans" panose="02000504020000020004" pitchFamily="50" charset="0"/>
              </a:defRPr>
            </a:lvl5pPr>
          </a:lstStyle>
          <a:p>
            <a:pPr lvl="0"/>
            <a:r>
              <a:rPr lang="en-US"/>
              <a:t>Slide Copy</a:t>
            </a:r>
          </a:p>
        </p:txBody>
      </p:sp>
      <p:sp>
        <p:nvSpPr>
          <p:cNvPr id="14" name="Text Placeholder 4">
            <a:extLst>
              <a:ext uri="{FF2B5EF4-FFF2-40B4-BE49-F238E27FC236}">
                <a16:creationId xmlns:a16="http://schemas.microsoft.com/office/drawing/2014/main" id="{795F120A-7FDB-452D-9F42-85AB314E4186}"/>
              </a:ext>
            </a:extLst>
          </p:cNvPr>
          <p:cNvSpPr>
            <a:spLocks noGrp="1"/>
          </p:cNvSpPr>
          <p:nvPr>
            <p:ph type="body" sz="quarter" idx="29" hasCustomPrompt="1"/>
          </p:nvPr>
        </p:nvSpPr>
        <p:spPr>
          <a:xfrm>
            <a:off x="877645" y="5079878"/>
            <a:ext cx="5324661" cy="399279"/>
          </a:xfrm>
        </p:spPr>
        <p:txBody>
          <a:bodyPr anchor="b">
            <a:noAutofit/>
          </a:bodyPr>
          <a:lstStyle>
            <a:lvl1pPr>
              <a:defRPr sz="2400">
                <a:solidFill>
                  <a:srgbClr val="292929"/>
                </a:solidFill>
                <a:latin typeface="Public Sans SemiBold" pitchFamily="2" charset="0"/>
              </a:defRPr>
            </a:lvl1pPr>
          </a:lstStyle>
          <a:p>
            <a:pPr lvl="0"/>
            <a:r>
              <a:rPr lang="en-US"/>
              <a:t>SUBHEADING</a:t>
            </a:r>
            <a:endParaRPr lang="en-CA"/>
          </a:p>
        </p:txBody>
      </p:sp>
      <p:sp>
        <p:nvSpPr>
          <p:cNvPr id="15" name="Text Placeholder 9">
            <a:extLst>
              <a:ext uri="{FF2B5EF4-FFF2-40B4-BE49-F238E27FC236}">
                <a16:creationId xmlns:a16="http://schemas.microsoft.com/office/drawing/2014/main" id="{FE2B7926-8DE5-4A42-818F-A3D71D8E52EF}"/>
              </a:ext>
            </a:extLst>
          </p:cNvPr>
          <p:cNvSpPr>
            <a:spLocks noGrp="1"/>
          </p:cNvSpPr>
          <p:nvPr>
            <p:ph type="body" sz="quarter" idx="30" hasCustomPrompt="1"/>
          </p:nvPr>
        </p:nvSpPr>
        <p:spPr>
          <a:xfrm>
            <a:off x="6525569" y="3497483"/>
            <a:ext cx="5319589" cy="1343446"/>
          </a:xfrm>
        </p:spPr>
        <p:txBody>
          <a:bodyPr>
            <a:normAutofit/>
          </a:bodyPr>
          <a:lstStyle>
            <a:lvl1pPr marL="0" indent="0">
              <a:lnSpc>
                <a:spcPts val="2800"/>
              </a:lnSpc>
              <a:spcBef>
                <a:spcPts val="2000"/>
              </a:spcBef>
              <a:buClr>
                <a:srgbClr val="F59330"/>
              </a:buClr>
              <a:buSzPct val="110000"/>
              <a:buFont typeface="BentonSans" panose="02000504020000020004" pitchFamily="50" charset="0"/>
              <a:buNone/>
              <a:defRPr sz="2000">
                <a:latin typeface="Public Sans" pitchFamily="2" charset="0"/>
              </a:defRPr>
            </a:lvl1pPr>
            <a:lvl2pPr>
              <a:defRPr>
                <a:latin typeface="BentonSans" panose="02000504020000020004" pitchFamily="50" charset="0"/>
              </a:defRPr>
            </a:lvl2pPr>
            <a:lvl3pPr>
              <a:defRPr>
                <a:latin typeface="BentonSans" panose="02000504020000020004" pitchFamily="50" charset="0"/>
              </a:defRPr>
            </a:lvl3pPr>
            <a:lvl4pPr>
              <a:defRPr>
                <a:latin typeface="BentonSans" panose="02000504020000020004" pitchFamily="50" charset="0"/>
              </a:defRPr>
            </a:lvl4pPr>
            <a:lvl5pPr>
              <a:defRPr>
                <a:latin typeface="BentonSans" panose="02000504020000020004" pitchFamily="50" charset="0"/>
              </a:defRPr>
            </a:lvl5pPr>
          </a:lstStyle>
          <a:p>
            <a:pPr lvl="0"/>
            <a:r>
              <a:rPr lang="en-US"/>
              <a:t>Slide Copy</a:t>
            </a:r>
          </a:p>
        </p:txBody>
      </p:sp>
      <p:sp>
        <p:nvSpPr>
          <p:cNvPr id="16" name="Text Placeholder 4">
            <a:extLst>
              <a:ext uri="{FF2B5EF4-FFF2-40B4-BE49-F238E27FC236}">
                <a16:creationId xmlns:a16="http://schemas.microsoft.com/office/drawing/2014/main" id="{4DAD31B1-532C-42C8-AD39-C1B505B15DDB}"/>
              </a:ext>
            </a:extLst>
          </p:cNvPr>
          <p:cNvSpPr>
            <a:spLocks noGrp="1"/>
          </p:cNvSpPr>
          <p:nvPr>
            <p:ph type="body" sz="quarter" idx="31" hasCustomPrompt="1"/>
          </p:nvPr>
        </p:nvSpPr>
        <p:spPr>
          <a:xfrm>
            <a:off x="6523846" y="3030129"/>
            <a:ext cx="5324661" cy="399279"/>
          </a:xfrm>
        </p:spPr>
        <p:txBody>
          <a:bodyPr anchor="b">
            <a:noAutofit/>
          </a:bodyPr>
          <a:lstStyle>
            <a:lvl1pPr>
              <a:defRPr sz="2400">
                <a:solidFill>
                  <a:srgbClr val="292929"/>
                </a:solidFill>
                <a:latin typeface="Public Sans SemiBold" pitchFamily="2" charset="0"/>
              </a:defRPr>
            </a:lvl1pPr>
          </a:lstStyle>
          <a:p>
            <a:pPr lvl="0"/>
            <a:r>
              <a:rPr lang="en-US"/>
              <a:t>SUBHEADING</a:t>
            </a:r>
            <a:endParaRPr lang="en-CA"/>
          </a:p>
        </p:txBody>
      </p:sp>
      <p:sp>
        <p:nvSpPr>
          <p:cNvPr id="17" name="Text Placeholder 9">
            <a:extLst>
              <a:ext uri="{FF2B5EF4-FFF2-40B4-BE49-F238E27FC236}">
                <a16:creationId xmlns:a16="http://schemas.microsoft.com/office/drawing/2014/main" id="{FEC719AE-66E8-4CCA-B72D-2E95F90D2F79}"/>
              </a:ext>
            </a:extLst>
          </p:cNvPr>
          <p:cNvSpPr>
            <a:spLocks noGrp="1"/>
          </p:cNvSpPr>
          <p:nvPr>
            <p:ph type="body" sz="quarter" idx="32" hasCustomPrompt="1"/>
          </p:nvPr>
        </p:nvSpPr>
        <p:spPr>
          <a:xfrm>
            <a:off x="6523846" y="5547232"/>
            <a:ext cx="5319589" cy="1343446"/>
          </a:xfrm>
        </p:spPr>
        <p:txBody>
          <a:bodyPr>
            <a:normAutofit/>
          </a:bodyPr>
          <a:lstStyle>
            <a:lvl1pPr marL="0" indent="0">
              <a:lnSpc>
                <a:spcPts val="2800"/>
              </a:lnSpc>
              <a:spcBef>
                <a:spcPts val="2000"/>
              </a:spcBef>
              <a:buClr>
                <a:srgbClr val="F59330"/>
              </a:buClr>
              <a:buSzPct val="110000"/>
              <a:buFont typeface="BentonSans" panose="02000504020000020004" pitchFamily="50" charset="0"/>
              <a:buNone/>
              <a:defRPr sz="2000">
                <a:latin typeface="Public Sans" pitchFamily="2" charset="0"/>
              </a:defRPr>
            </a:lvl1pPr>
            <a:lvl2pPr>
              <a:defRPr>
                <a:latin typeface="BentonSans" panose="02000504020000020004" pitchFamily="50" charset="0"/>
              </a:defRPr>
            </a:lvl2pPr>
            <a:lvl3pPr>
              <a:defRPr>
                <a:latin typeface="BentonSans" panose="02000504020000020004" pitchFamily="50" charset="0"/>
              </a:defRPr>
            </a:lvl3pPr>
            <a:lvl4pPr>
              <a:defRPr>
                <a:latin typeface="BentonSans" panose="02000504020000020004" pitchFamily="50" charset="0"/>
              </a:defRPr>
            </a:lvl4pPr>
            <a:lvl5pPr>
              <a:defRPr>
                <a:latin typeface="BentonSans" panose="02000504020000020004" pitchFamily="50" charset="0"/>
              </a:defRPr>
            </a:lvl5pPr>
          </a:lstStyle>
          <a:p>
            <a:pPr lvl="0"/>
            <a:r>
              <a:rPr lang="en-US"/>
              <a:t>Slide Copy</a:t>
            </a:r>
          </a:p>
        </p:txBody>
      </p:sp>
      <p:sp>
        <p:nvSpPr>
          <p:cNvPr id="18" name="Text Placeholder 4">
            <a:extLst>
              <a:ext uri="{FF2B5EF4-FFF2-40B4-BE49-F238E27FC236}">
                <a16:creationId xmlns:a16="http://schemas.microsoft.com/office/drawing/2014/main" id="{70E1FFC0-3F85-4DEA-BCC4-0E89FA29E66F}"/>
              </a:ext>
            </a:extLst>
          </p:cNvPr>
          <p:cNvSpPr>
            <a:spLocks noGrp="1"/>
          </p:cNvSpPr>
          <p:nvPr>
            <p:ph type="body" sz="quarter" idx="33" hasCustomPrompt="1"/>
          </p:nvPr>
        </p:nvSpPr>
        <p:spPr>
          <a:xfrm>
            <a:off x="6522123" y="5079878"/>
            <a:ext cx="5324661" cy="399279"/>
          </a:xfrm>
        </p:spPr>
        <p:txBody>
          <a:bodyPr anchor="b">
            <a:noAutofit/>
          </a:bodyPr>
          <a:lstStyle>
            <a:lvl1pPr>
              <a:defRPr sz="2400">
                <a:solidFill>
                  <a:srgbClr val="292929"/>
                </a:solidFill>
                <a:latin typeface="Public Sans SemiBold" pitchFamily="2" charset="0"/>
              </a:defRPr>
            </a:lvl1pPr>
          </a:lstStyle>
          <a:p>
            <a:pPr lvl="0"/>
            <a:r>
              <a:rPr lang="en-US"/>
              <a:t>SUBHEADING</a:t>
            </a:r>
            <a:endParaRPr lang="en-CA"/>
          </a:p>
        </p:txBody>
      </p:sp>
    </p:spTree>
    <p:extLst>
      <p:ext uri="{BB962C8B-B14F-4D97-AF65-F5344CB8AC3E}">
        <p14:creationId xmlns:p14="http://schemas.microsoft.com/office/powerpoint/2010/main" val="142255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ub Section Title - Top with large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6908" y="987160"/>
            <a:ext cx="6927743" cy="681492"/>
          </a:xfrm>
        </p:spPr>
        <p:txBody>
          <a:bodyPr anchor="t"/>
          <a:lstStyle>
            <a:lvl1pPr algn="l">
              <a:defRPr sz="4800">
                <a:solidFill>
                  <a:srgbClr val="292929"/>
                </a:solidFill>
              </a:defRPr>
            </a:lvl1pPr>
          </a:lstStyle>
          <a:p>
            <a:r>
              <a:rPr lang="en-US" err="1"/>
              <a:t>Sec.Titlecase</a:t>
            </a:r>
            <a:endParaRPr lang="en-US"/>
          </a:p>
        </p:txBody>
      </p:sp>
      <p:sp>
        <p:nvSpPr>
          <p:cNvPr id="3" name="Subtitle 2"/>
          <p:cNvSpPr>
            <a:spLocks noGrp="1"/>
          </p:cNvSpPr>
          <p:nvPr>
            <p:ph type="subTitle" idx="1" hasCustomPrompt="1"/>
          </p:nvPr>
        </p:nvSpPr>
        <p:spPr>
          <a:xfrm>
            <a:off x="881092" y="434545"/>
            <a:ext cx="5617864" cy="413977"/>
          </a:xfrm>
        </p:spPr>
        <p:txBody>
          <a:bodyPr anchor="b">
            <a:normAutofit/>
          </a:bodyPr>
          <a:lstStyle>
            <a:lvl1pPr marL="0" indent="0" algn="l">
              <a:buNone/>
              <a:defRPr sz="1600">
                <a:solidFill>
                  <a:srgbClr val="F59330"/>
                </a:solidFill>
                <a:latin typeface="Public Sans SemiBold" pitchFamily="2" charset="0"/>
              </a:defRPr>
            </a:lvl1pPr>
            <a:lvl2pPr marL="480609" indent="0" algn="ctr">
              <a:buNone/>
              <a:defRPr sz="2102"/>
            </a:lvl2pPr>
            <a:lvl3pPr marL="961217" indent="0" algn="ctr">
              <a:buNone/>
              <a:defRPr sz="1892"/>
            </a:lvl3pPr>
            <a:lvl4pPr marL="1441826" indent="0" algn="ctr">
              <a:buNone/>
              <a:defRPr sz="1682"/>
            </a:lvl4pPr>
            <a:lvl5pPr marL="1922435" indent="0" algn="ctr">
              <a:buNone/>
              <a:defRPr sz="1682"/>
            </a:lvl5pPr>
            <a:lvl6pPr marL="2403043" indent="0" algn="ctr">
              <a:buNone/>
              <a:defRPr sz="1682"/>
            </a:lvl6pPr>
            <a:lvl7pPr marL="2883652" indent="0" algn="ctr">
              <a:buNone/>
              <a:defRPr sz="1682"/>
            </a:lvl7pPr>
            <a:lvl8pPr marL="3364260" indent="0" algn="ctr">
              <a:buNone/>
              <a:defRPr sz="1682"/>
            </a:lvl8pPr>
            <a:lvl9pPr marL="3844869" indent="0" algn="ctr">
              <a:buNone/>
              <a:defRPr sz="1682"/>
            </a:lvl9pPr>
          </a:lstStyle>
          <a:p>
            <a:r>
              <a:rPr lang="en-US"/>
              <a:t>CAPITALIZE SECTION NUMBER</a:t>
            </a:r>
          </a:p>
        </p:txBody>
      </p:sp>
      <p:sp>
        <p:nvSpPr>
          <p:cNvPr id="11" name="Picture Placeholder 10">
            <a:extLst>
              <a:ext uri="{FF2B5EF4-FFF2-40B4-BE49-F238E27FC236}">
                <a16:creationId xmlns:a16="http://schemas.microsoft.com/office/drawing/2014/main" id="{273F5977-F643-4B79-955F-3680A1D20045}"/>
              </a:ext>
            </a:extLst>
          </p:cNvPr>
          <p:cNvSpPr>
            <a:spLocks noGrp="1"/>
          </p:cNvSpPr>
          <p:nvPr>
            <p:ph type="pic" sz="quarter" idx="15"/>
          </p:nvPr>
        </p:nvSpPr>
        <p:spPr>
          <a:xfrm>
            <a:off x="881092" y="2002535"/>
            <a:ext cx="10981063" cy="4534899"/>
          </a:xfrm>
        </p:spPr>
        <p:txBody>
          <a:bodyPr/>
          <a:lstStyle/>
          <a:p>
            <a:endParaRPr lang="en-CA"/>
          </a:p>
        </p:txBody>
      </p:sp>
      <p:sp>
        <p:nvSpPr>
          <p:cNvPr id="13" name="Text Placeholder 12">
            <a:extLst>
              <a:ext uri="{FF2B5EF4-FFF2-40B4-BE49-F238E27FC236}">
                <a16:creationId xmlns:a16="http://schemas.microsoft.com/office/drawing/2014/main" id="{1C191E92-E511-47B1-938D-D651096069A4}"/>
              </a:ext>
            </a:extLst>
          </p:cNvPr>
          <p:cNvSpPr>
            <a:spLocks noGrp="1"/>
          </p:cNvSpPr>
          <p:nvPr>
            <p:ph type="body" sz="quarter" idx="16" hasCustomPrompt="1"/>
          </p:nvPr>
        </p:nvSpPr>
        <p:spPr>
          <a:xfrm>
            <a:off x="881092" y="7206807"/>
            <a:ext cx="8076927" cy="413977"/>
          </a:xfrm>
        </p:spPr>
        <p:txBody>
          <a:bodyPr anchor="ctr">
            <a:normAutofit/>
          </a:bodyPr>
          <a:lstStyle>
            <a:lvl1pPr>
              <a:defRPr sz="1000" i="1">
                <a:latin typeface="Georgia" panose="02040502050405020303" pitchFamily="18" charset="0"/>
              </a:defRPr>
            </a:lvl1pPr>
          </a:lstStyle>
          <a:p>
            <a:pPr lvl="0"/>
            <a:r>
              <a:rPr lang="en-CA" sz="1000" i="1">
                <a:latin typeface="Georgia" panose="02040502050405020303" pitchFamily="18" charset="0"/>
              </a:rPr>
              <a:t>Enter Source(s):</a:t>
            </a:r>
            <a:endParaRPr lang="en-CA"/>
          </a:p>
        </p:txBody>
      </p:sp>
      <p:sp>
        <p:nvSpPr>
          <p:cNvPr id="8" name="Text Placeholder 7">
            <a:extLst>
              <a:ext uri="{FF2B5EF4-FFF2-40B4-BE49-F238E27FC236}">
                <a16:creationId xmlns:a16="http://schemas.microsoft.com/office/drawing/2014/main" id="{DF6C23E3-E743-4DD3-8B2C-A62DDEEC0441}"/>
              </a:ext>
            </a:extLst>
          </p:cNvPr>
          <p:cNvSpPr>
            <a:spLocks noGrp="1"/>
          </p:cNvSpPr>
          <p:nvPr>
            <p:ph type="body" sz="quarter" idx="17" hasCustomPrompt="1"/>
          </p:nvPr>
        </p:nvSpPr>
        <p:spPr>
          <a:xfrm>
            <a:off x="8648193" y="6573023"/>
            <a:ext cx="3213962" cy="299097"/>
          </a:xfrm>
        </p:spPr>
        <p:txBody>
          <a:bodyPr>
            <a:normAutofit/>
          </a:bodyPr>
          <a:lstStyle>
            <a:lvl1pPr algn="r">
              <a:defRPr sz="1200" i="1">
                <a:solidFill>
                  <a:srgbClr val="292929"/>
                </a:solidFill>
                <a:latin typeface="Georgia" panose="02040502050405020303" pitchFamily="18" charset="0"/>
              </a:defRPr>
            </a:lvl1pPr>
          </a:lstStyle>
          <a:p>
            <a:pPr lvl="0"/>
            <a:r>
              <a:rPr lang="en-US"/>
              <a:t>(optional) Image Caption</a:t>
            </a:r>
            <a:endParaRPr lang="en-CA"/>
          </a:p>
        </p:txBody>
      </p:sp>
    </p:spTree>
    <p:extLst>
      <p:ext uri="{BB962C8B-B14F-4D97-AF65-F5344CB8AC3E}">
        <p14:creationId xmlns:p14="http://schemas.microsoft.com/office/powerpoint/2010/main" val="1521978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1093" y="413978"/>
            <a:ext cx="11053703" cy="1502918"/>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81093" y="2069887"/>
            <a:ext cx="11053703" cy="4933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1092" y="7206807"/>
            <a:ext cx="2883575" cy="413977"/>
          </a:xfrm>
          <a:prstGeom prst="rect">
            <a:avLst/>
          </a:prstGeom>
        </p:spPr>
        <p:txBody>
          <a:bodyPr vert="horz" lIns="91440" tIns="45720" rIns="91440" bIns="45720" rtlCol="0" anchor="ctr"/>
          <a:lstStyle>
            <a:lvl1pPr algn="l">
              <a:defRPr sz="1261" i="1">
                <a:solidFill>
                  <a:schemeClr val="tx1">
                    <a:tint val="75000"/>
                  </a:schemeClr>
                </a:solidFill>
                <a:latin typeface="Georgia" panose="02040502050405020303" pitchFamily="18" charset="0"/>
              </a:defRPr>
            </a:lvl1pPr>
          </a:lstStyle>
          <a:p>
            <a:endParaRPr lang="en-CA"/>
          </a:p>
        </p:txBody>
      </p:sp>
      <p:sp>
        <p:nvSpPr>
          <p:cNvPr id="5" name="Footer Placeholder 4"/>
          <p:cNvSpPr>
            <a:spLocks noGrp="1"/>
          </p:cNvSpPr>
          <p:nvPr>
            <p:ph type="ftr" sz="quarter" idx="3"/>
          </p:nvPr>
        </p:nvSpPr>
        <p:spPr>
          <a:xfrm>
            <a:off x="4245263" y="7206807"/>
            <a:ext cx="4325362" cy="413977"/>
          </a:xfrm>
          <a:prstGeom prst="rect">
            <a:avLst/>
          </a:prstGeom>
        </p:spPr>
        <p:txBody>
          <a:bodyPr vert="horz" lIns="91440" tIns="45720" rIns="91440" bIns="45720" rtlCol="0" anchor="ctr"/>
          <a:lstStyle>
            <a:lvl1pPr algn="ctr">
              <a:defRPr sz="1261" i="1">
                <a:solidFill>
                  <a:schemeClr val="tx1">
                    <a:tint val="75000"/>
                  </a:schemeClr>
                </a:solidFill>
                <a:latin typeface="Georgia" panose="02040502050405020303" pitchFamily="18" charset="0"/>
              </a:defRPr>
            </a:lvl1pPr>
          </a:lstStyle>
          <a:p>
            <a:endParaRPr lang="en-CA"/>
          </a:p>
        </p:txBody>
      </p:sp>
      <p:sp>
        <p:nvSpPr>
          <p:cNvPr id="6" name="Slide Number Placeholder 5"/>
          <p:cNvSpPr>
            <a:spLocks noGrp="1"/>
          </p:cNvSpPr>
          <p:nvPr>
            <p:ph type="sldNum" sz="quarter" idx="4"/>
          </p:nvPr>
        </p:nvSpPr>
        <p:spPr>
          <a:xfrm>
            <a:off x="9542000" y="7361598"/>
            <a:ext cx="2883575" cy="413977"/>
          </a:xfrm>
          <a:prstGeom prst="rect">
            <a:avLst/>
          </a:prstGeom>
        </p:spPr>
        <p:txBody>
          <a:bodyPr vert="horz" lIns="91440" tIns="45720" rIns="91440" bIns="45720" rtlCol="0" anchor="ctr"/>
          <a:lstStyle>
            <a:lvl1pPr algn="r">
              <a:defRPr sz="1261" i="1">
                <a:solidFill>
                  <a:schemeClr val="tx1">
                    <a:tint val="75000"/>
                  </a:schemeClr>
                </a:solidFill>
                <a:latin typeface="Georgia" panose="02040502050405020303" pitchFamily="18" charset="0"/>
              </a:defRPr>
            </a:lvl1pPr>
          </a:lstStyle>
          <a:p>
            <a:fld id="{C9F34DFE-52B6-4C58-8C4C-FD6A590E9570}" type="slidenum">
              <a:rPr lang="en-CA" smtClean="0"/>
              <a:pPr/>
              <a:t>‹#›</a:t>
            </a:fld>
            <a:endParaRPr lang="en-CA"/>
          </a:p>
        </p:txBody>
      </p:sp>
      <p:pic>
        <p:nvPicPr>
          <p:cNvPr id="7" name="Graphic 6">
            <a:extLst>
              <a:ext uri="{FF2B5EF4-FFF2-40B4-BE49-F238E27FC236}">
                <a16:creationId xmlns:a16="http://schemas.microsoft.com/office/drawing/2014/main" id="{ED366C7F-123B-4196-AC11-EC1D328D6344}"/>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862154" y="6780930"/>
            <a:ext cx="553238" cy="491767"/>
          </a:xfrm>
          <a:prstGeom prst="rect">
            <a:avLst/>
          </a:prstGeom>
        </p:spPr>
      </p:pic>
      <p:sp>
        <p:nvSpPr>
          <p:cNvPr id="8" name="TextBox 7">
            <a:extLst>
              <a:ext uri="{FF2B5EF4-FFF2-40B4-BE49-F238E27FC236}">
                <a16:creationId xmlns:a16="http://schemas.microsoft.com/office/drawing/2014/main" id="{88727751-EE9A-44EC-9EBC-24F9B06E8AA3}"/>
              </a:ext>
            </a:extLst>
          </p:cNvPr>
          <p:cNvSpPr txBox="1"/>
          <p:nvPr userDrawn="1"/>
        </p:nvSpPr>
        <p:spPr>
          <a:xfrm rot="5400000">
            <a:off x="9686844" y="3661322"/>
            <a:ext cx="5739072" cy="261610"/>
          </a:xfrm>
          <a:prstGeom prst="rect">
            <a:avLst/>
          </a:prstGeom>
          <a:noFill/>
        </p:spPr>
        <p:txBody>
          <a:bodyPr wrap="none" rtlCol="0">
            <a:spAutoFit/>
          </a:bodyPr>
          <a:lstStyle/>
          <a:p>
            <a:r>
              <a:rPr lang="en-CA" sz="1100" i="1">
                <a:solidFill>
                  <a:srgbClr val="747475">
                    <a:alpha val="76000"/>
                  </a:srgbClr>
                </a:solidFill>
                <a:latin typeface="Georgia" panose="02040502050405020303" pitchFamily="18" charset="0"/>
              </a:rPr>
              <a:t>CONFIDENTIAL – FOR INTERNAL USE ONLY. NOT FOR EXTERNAL DISTRIBUTION</a:t>
            </a:r>
          </a:p>
        </p:txBody>
      </p:sp>
    </p:spTree>
    <p:extLst>
      <p:ext uri="{BB962C8B-B14F-4D97-AF65-F5344CB8AC3E}">
        <p14:creationId xmlns:p14="http://schemas.microsoft.com/office/powerpoint/2010/main" val="122046280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81" r:id="rId6"/>
    <p:sldLayoutId id="2147483677" r:id="rId7"/>
    <p:sldLayoutId id="2147483682" r:id="rId8"/>
    <p:sldLayoutId id="2147483679" r:id="rId9"/>
    <p:sldLayoutId id="2147483678" r:id="rId10"/>
    <p:sldLayoutId id="2147483676" r:id="rId11"/>
  </p:sldLayoutIdLst>
  <p:hf hdr="0" ftr="0" dt="0"/>
  <p:txStyles>
    <p:titleStyle>
      <a:lvl1pPr algn="l" defTabSz="961217" rtl="0" eaLnBrk="1" latinLnBrk="0" hangingPunct="1">
        <a:lnSpc>
          <a:spcPct val="90000"/>
        </a:lnSpc>
        <a:spcBef>
          <a:spcPct val="0"/>
        </a:spcBef>
        <a:buNone/>
        <a:defRPr sz="9600" kern="1200">
          <a:solidFill>
            <a:srgbClr val="292929"/>
          </a:solidFill>
          <a:latin typeface="Public Sans SemiBold" pitchFamily="2" charset="0"/>
          <a:ea typeface="+mj-ea"/>
          <a:cs typeface="+mj-cs"/>
        </a:defRPr>
      </a:lvl1pPr>
    </p:titleStyle>
    <p:bodyStyle>
      <a:lvl1pPr marL="0" indent="0" algn="l" defTabSz="961217" rtl="0" eaLnBrk="1" latinLnBrk="0" hangingPunct="1">
        <a:lnSpc>
          <a:spcPct val="90000"/>
        </a:lnSpc>
        <a:spcBef>
          <a:spcPts val="1051"/>
        </a:spcBef>
        <a:buFont typeface="Arial" panose="020B0604020202020204" pitchFamily="34" charset="0"/>
        <a:buNone/>
        <a:defRPr sz="1600" kern="1200">
          <a:solidFill>
            <a:srgbClr val="747475"/>
          </a:solidFill>
          <a:latin typeface="Public Sans" pitchFamily="2" charset="0"/>
          <a:ea typeface="+mn-ea"/>
          <a:cs typeface="+mn-cs"/>
        </a:defRPr>
      </a:lvl1pPr>
      <a:lvl2pPr marL="720913"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Public Sans" pitchFamily="2" charset="0"/>
          <a:ea typeface="+mn-ea"/>
          <a:cs typeface="+mn-cs"/>
        </a:defRPr>
      </a:lvl2pPr>
      <a:lvl3pPr marL="1201522"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Public Sans" pitchFamily="2" charset="0"/>
          <a:ea typeface="+mn-ea"/>
          <a:cs typeface="+mn-cs"/>
        </a:defRPr>
      </a:lvl3pPr>
      <a:lvl4pPr marL="1682130"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Public Sans" pitchFamily="2" charset="0"/>
          <a:ea typeface="+mn-ea"/>
          <a:cs typeface="+mn-cs"/>
        </a:defRPr>
      </a:lvl4pPr>
      <a:lvl5pPr marL="2162739"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Public Sans" pitchFamily="2" charset="0"/>
          <a:ea typeface="+mn-ea"/>
          <a:cs typeface="+mn-cs"/>
        </a:defRPr>
      </a:lvl5pPr>
      <a:lvl6pPr marL="2643348"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6pPr>
      <a:lvl7pPr marL="3123956"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7pPr>
      <a:lvl8pPr marL="3604565"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8pPr>
      <a:lvl9pPr marL="4085173"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9pPr>
    </p:bodyStyle>
    <p:otherStyle>
      <a:defPPr>
        <a:defRPr lang="en-US"/>
      </a:defPPr>
      <a:lvl1pPr marL="0" algn="l" defTabSz="961217" rtl="0" eaLnBrk="1" latinLnBrk="0" hangingPunct="1">
        <a:defRPr sz="1892" kern="1200">
          <a:solidFill>
            <a:schemeClr val="tx1"/>
          </a:solidFill>
          <a:latin typeface="+mn-lt"/>
          <a:ea typeface="+mn-ea"/>
          <a:cs typeface="+mn-cs"/>
        </a:defRPr>
      </a:lvl1pPr>
      <a:lvl2pPr marL="480609" algn="l" defTabSz="961217" rtl="0" eaLnBrk="1" latinLnBrk="0" hangingPunct="1">
        <a:defRPr sz="1892" kern="1200">
          <a:solidFill>
            <a:schemeClr val="tx1"/>
          </a:solidFill>
          <a:latin typeface="+mn-lt"/>
          <a:ea typeface="+mn-ea"/>
          <a:cs typeface="+mn-cs"/>
        </a:defRPr>
      </a:lvl2pPr>
      <a:lvl3pPr marL="961217" algn="l" defTabSz="961217" rtl="0" eaLnBrk="1" latinLnBrk="0" hangingPunct="1">
        <a:defRPr sz="1892" kern="1200">
          <a:solidFill>
            <a:schemeClr val="tx1"/>
          </a:solidFill>
          <a:latin typeface="+mn-lt"/>
          <a:ea typeface="+mn-ea"/>
          <a:cs typeface="+mn-cs"/>
        </a:defRPr>
      </a:lvl3pPr>
      <a:lvl4pPr marL="1441826" algn="l" defTabSz="961217" rtl="0" eaLnBrk="1" latinLnBrk="0" hangingPunct="1">
        <a:defRPr sz="1892" kern="1200">
          <a:solidFill>
            <a:schemeClr val="tx1"/>
          </a:solidFill>
          <a:latin typeface="+mn-lt"/>
          <a:ea typeface="+mn-ea"/>
          <a:cs typeface="+mn-cs"/>
        </a:defRPr>
      </a:lvl4pPr>
      <a:lvl5pPr marL="1922435" algn="l" defTabSz="961217" rtl="0" eaLnBrk="1" latinLnBrk="0" hangingPunct="1">
        <a:defRPr sz="1892" kern="1200">
          <a:solidFill>
            <a:schemeClr val="tx1"/>
          </a:solidFill>
          <a:latin typeface="+mn-lt"/>
          <a:ea typeface="+mn-ea"/>
          <a:cs typeface="+mn-cs"/>
        </a:defRPr>
      </a:lvl5pPr>
      <a:lvl6pPr marL="2403043" algn="l" defTabSz="961217" rtl="0" eaLnBrk="1" latinLnBrk="0" hangingPunct="1">
        <a:defRPr sz="1892" kern="1200">
          <a:solidFill>
            <a:schemeClr val="tx1"/>
          </a:solidFill>
          <a:latin typeface="+mn-lt"/>
          <a:ea typeface="+mn-ea"/>
          <a:cs typeface="+mn-cs"/>
        </a:defRPr>
      </a:lvl6pPr>
      <a:lvl7pPr marL="2883652" algn="l" defTabSz="961217" rtl="0" eaLnBrk="1" latinLnBrk="0" hangingPunct="1">
        <a:defRPr sz="1892" kern="1200">
          <a:solidFill>
            <a:schemeClr val="tx1"/>
          </a:solidFill>
          <a:latin typeface="+mn-lt"/>
          <a:ea typeface="+mn-ea"/>
          <a:cs typeface="+mn-cs"/>
        </a:defRPr>
      </a:lvl7pPr>
      <a:lvl8pPr marL="3364260" algn="l" defTabSz="961217" rtl="0" eaLnBrk="1" latinLnBrk="0" hangingPunct="1">
        <a:defRPr sz="1892" kern="1200">
          <a:solidFill>
            <a:schemeClr val="tx1"/>
          </a:solidFill>
          <a:latin typeface="+mn-lt"/>
          <a:ea typeface="+mn-ea"/>
          <a:cs typeface="+mn-cs"/>
        </a:defRPr>
      </a:lvl8pPr>
      <a:lvl9pPr marL="3844869" algn="l" defTabSz="961217" rtl="0" eaLnBrk="1" latinLnBrk="0" hangingPunct="1">
        <a:defRPr sz="18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12.xml"/><Relationship Id="rId16"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C510D-8780-45BD-A94D-91AB464B7936}"/>
              </a:ext>
            </a:extLst>
          </p:cNvPr>
          <p:cNvSpPr/>
          <p:nvPr/>
        </p:nvSpPr>
        <p:spPr>
          <a:xfrm>
            <a:off x="0" y="-1"/>
            <a:ext cx="12815888" cy="7815359"/>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E097E2F3-AFEC-4F1F-8934-6EEF641B3F2B}"/>
              </a:ext>
            </a:extLst>
          </p:cNvPr>
          <p:cNvSpPr/>
          <p:nvPr/>
        </p:nvSpPr>
        <p:spPr>
          <a:xfrm>
            <a:off x="488197" y="457200"/>
            <a:ext cx="11879450" cy="6989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65A0C86E-914B-4459-87F4-83BE2919BF38}"/>
              </a:ext>
            </a:extLst>
          </p:cNvPr>
          <p:cNvSpPr>
            <a:spLocks noGrp="1"/>
          </p:cNvSpPr>
          <p:nvPr>
            <p:ph type="ctrTitle"/>
          </p:nvPr>
        </p:nvSpPr>
        <p:spPr>
          <a:xfrm>
            <a:off x="881092" y="3112299"/>
            <a:ext cx="10561971" cy="3680499"/>
          </a:xfrm>
        </p:spPr>
        <p:txBody>
          <a:bodyPr/>
          <a:lstStyle/>
          <a:p>
            <a:r>
              <a:rPr lang="en-CA" sz="6000" dirty="0"/>
              <a:t>Renoworks.com</a:t>
            </a:r>
          </a:p>
        </p:txBody>
      </p:sp>
      <p:sp>
        <p:nvSpPr>
          <p:cNvPr id="3" name="Subtitle 2">
            <a:extLst>
              <a:ext uri="{FF2B5EF4-FFF2-40B4-BE49-F238E27FC236}">
                <a16:creationId xmlns:a16="http://schemas.microsoft.com/office/drawing/2014/main" id="{C25F02A4-31C8-44DB-B9E9-E2462F8B9521}"/>
              </a:ext>
            </a:extLst>
          </p:cNvPr>
          <p:cNvSpPr>
            <a:spLocks noGrp="1"/>
          </p:cNvSpPr>
          <p:nvPr>
            <p:ph type="subTitle" idx="1"/>
          </p:nvPr>
        </p:nvSpPr>
        <p:spPr>
          <a:xfrm>
            <a:off x="881091" y="2559685"/>
            <a:ext cx="7689533" cy="413977"/>
          </a:xfrm>
        </p:spPr>
        <p:txBody>
          <a:bodyPr>
            <a:normAutofit/>
          </a:bodyPr>
          <a:lstStyle/>
          <a:p>
            <a:r>
              <a:rPr lang="en-CA">
                <a:latin typeface="Public Sans SemiBold"/>
              </a:rPr>
              <a:t>RENOWORKS SOFTWARE, INC. </a:t>
            </a:r>
            <a:r>
              <a:rPr lang="en-CA" sz="1600">
                <a:latin typeface="Public Sans SemiBold" panose="020B0604020202020204" charset="0"/>
              </a:rPr>
              <a:t>(TSXV: RW | OTC: ROWKF)</a:t>
            </a:r>
            <a:r>
              <a:rPr lang="en-CA">
                <a:latin typeface="Public Sans SemiBold"/>
              </a:rPr>
              <a:t> </a:t>
            </a:r>
          </a:p>
        </p:txBody>
      </p:sp>
      <p:sp>
        <p:nvSpPr>
          <p:cNvPr id="4" name="Text Placeholder 3">
            <a:extLst>
              <a:ext uri="{FF2B5EF4-FFF2-40B4-BE49-F238E27FC236}">
                <a16:creationId xmlns:a16="http://schemas.microsoft.com/office/drawing/2014/main" id="{9A73D87A-40BC-4183-8CAB-4FA5CC6B55F8}"/>
              </a:ext>
            </a:extLst>
          </p:cNvPr>
          <p:cNvSpPr>
            <a:spLocks noGrp="1"/>
          </p:cNvSpPr>
          <p:nvPr>
            <p:ph type="body" sz="quarter" idx="13"/>
          </p:nvPr>
        </p:nvSpPr>
        <p:spPr>
          <a:xfrm>
            <a:off x="941302" y="4074059"/>
            <a:ext cx="4693016" cy="2691328"/>
          </a:xfrm>
        </p:spPr>
        <p:txBody>
          <a:bodyPr vert="horz" lIns="91440" tIns="45720" rIns="91440" bIns="45720" rtlCol="0" anchor="t">
            <a:normAutofit/>
          </a:bodyPr>
          <a:lstStyle/>
          <a:p>
            <a:pPr marL="0" indent="0">
              <a:buNone/>
            </a:pPr>
            <a:r>
              <a:rPr lang="en-CA" sz="2400" dirty="0">
                <a:latin typeface="Public Sans"/>
              </a:rPr>
              <a:t>Delivering a </a:t>
            </a:r>
            <a:r>
              <a:rPr lang="en-CA" sz="2400" b="1" dirty="0">
                <a:solidFill>
                  <a:srgbClr val="F59232"/>
                </a:solidFill>
                <a:latin typeface="Public Sans"/>
              </a:rPr>
              <a:t>Design Platform </a:t>
            </a:r>
            <a:r>
              <a:rPr lang="en-CA" sz="2400" dirty="0">
                <a:latin typeface="Public Sans"/>
              </a:rPr>
              <a:t>and </a:t>
            </a:r>
            <a:r>
              <a:rPr lang="en-CA" sz="2400" b="1" dirty="0">
                <a:solidFill>
                  <a:srgbClr val="F59330"/>
                </a:solidFill>
                <a:latin typeface="Public Sans"/>
              </a:rPr>
              <a:t>Project-Ready </a:t>
            </a:r>
            <a:r>
              <a:rPr lang="en-CA" sz="2400" dirty="0">
                <a:latin typeface="Public Sans"/>
              </a:rPr>
              <a:t>Homeowner Leads to The Remodeling Industry</a:t>
            </a:r>
          </a:p>
          <a:p>
            <a:endParaRPr lang="en-CA" dirty="0">
              <a:solidFill>
                <a:srgbClr val="FF0000"/>
              </a:solidFill>
              <a:highlight>
                <a:srgbClr val="FFFF00"/>
              </a:highlight>
              <a:latin typeface="Public Sans"/>
            </a:endParaRPr>
          </a:p>
        </p:txBody>
      </p:sp>
      <p:sp>
        <p:nvSpPr>
          <p:cNvPr id="5" name="Text Placeholder 8">
            <a:extLst>
              <a:ext uri="{FF2B5EF4-FFF2-40B4-BE49-F238E27FC236}">
                <a16:creationId xmlns:a16="http://schemas.microsoft.com/office/drawing/2014/main" id="{711152DA-EA92-461F-9D30-C0475F0C9A56}"/>
              </a:ext>
            </a:extLst>
          </p:cNvPr>
          <p:cNvSpPr txBox="1">
            <a:spLocks/>
          </p:cNvSpPr>
          <p:nvPr/>
        </p:nvSpPr>
        <p:spPr>
          <a:xfrm>
            <a:off x="881092" y="7068711"/>
            <a:ext cx="8076927" cy="316158"/>
          </a:xfrm>
          <a:prstGeom prst="rect">
            <a:avLst/>
          </a:prstGeom>
        </p:spPr>
        <p:txBody>
          <a:bodyPr lIns="91440" tIns="45720" rIns="91440" bIns="45720" anchor="t"/>
          <a:lstStyle>
            <a:lvl1pPr marL="0" indent="0" algn="l" defTabSz="961217" rtl="0" eaLnBrk="1" latinLnBrk="0" hangingPunct="1">
              <a:lnSpc>
                <a:spcPct val="90000"/>
              </a:lnSpc>
              <a:spcBef>
                <a:spcPts val="1051"/>
              </a:spcBef>
              <a:buFont typeface="Arial" panose="020B0604020202020204" pitchFamily="34" charset="0"/>
              <a:buNone/>
              <a:defRPr sz="1600" kern="1200">
                <a:solidFill>
                  <a:srgbClr val="747475"/>
                </a:solidFill>
                <a:latin typeface="BentonSans" panose="02000504020000020004" pitchFamily="50" charset="0"/>
                <a:ea typeface="+mn-ea"/>
                <a:cs typeface="+mn-cs"/>
              </a:defRPr>
            </a:lvl1pPr>
            <a:lvl2pPr marL="720913"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2pPr>
            <a:lvl3pPr marL="1201522"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3pPr>
            <a:lvl4pPr marL="1682130"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4pPr>
            <a:lvl5pPr marL="2162739"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5pPr>
            <a:lvl6pPr marL="2643348"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6pPr>
            <a:lvl7pPr marL="3123956"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7pPr>
            <a:lvl8pPr marL="3604565"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8pPr>
            <a:lvl9pPr marL="4085173"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9pPr>
          </a:lstStyle>
          <a:p>
            <a:r>
              <a:rPr lang="en-CA" sz="1000" i="1" dirty="0">
                <a:solidFill>
                  <a:srgbClr val="292929"/>
                </a:solidFill>
                <a:latin typeface="Georgia"/>
              </a:rPr>
              <a:t>Investor Presentation – May  2024</a:t>
            </a:r>
            <a:endParaRPr lang="en-CA" sz="1000" i="1" dirty="0">
              <a:solidFill>
                <a:srgbClr val="292929"/>
              </a:solidFill>
              <a:latin typeface="Georgia" panose="02040502050405020303" pitchFamily="18" charset="0"/>
            </a:endParaRPr>
          </a:p>
        </p:txBody>
      </p:sp>
      <p:pic>
        <p:nvPicPr>
          <p:cNvPr id="12" name="Picture 11" descr="A picture containing drawing&#10;&#10;Description automatically generated">
            <a:extLst>
              <a:ext uri="{FF2B5EF4-FFF2-40B4-BE49-F238E27FC236}">
                <a16:creationId xmlns:a16="http://schemas.microsoft.com/office/drawing/2014/main" id="{409E8576-D36E-4B6D-BAD9-28E6CE4136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20681" y="767234"/>
            <a:ext cx="3231078" cy="573300"/>
          </a:xfrm>
          <a:prstGeom prst="rect">
            <a:avLst/>
          </a:prstGeom>
        </p:spPr>
      </p:pic>
      <p:sp>
        <p:nvSpPr>
          <p:cNvPr id="16" name="Rectangle 15">
            <a:extLst>
              <a:ext uri="{FF2B5EF4-FFF2-40B4-BE49-F238E27FC236}">
                <a16:creationId xmlns:a16="http://schemas.microsoft.com/office/drawing/2014/main" id="{0F67F6F8-F9C7-4732-BFA1-377CC3CDAEDD}"/>
              </a:ext>
            </a:extLst>
          </p:cNvPr>
          <p:cNvSpPr/>
          <p:nvPr/>
        </p:nvSpPr>
        <p:spPr>
          <a:xfrm>
            <a:off x="886770" y="2621012"/>
            <a:ext cx="5776677" cy="352650"/>
          </a:xfrm>
          <a:prstGeom prst="rect">
            <a:avLst/>
          </a:prstGeom>
          <a:noFill/>
          <a:ln w="19050">
            <a:solidFill>
              <a:srgbClr val="F593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59110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24" name="TextBox 23">
            <a:extLst>
              <a:ext uri="{FF2B5EF4-FFF2-40B4-BE49-F238E27FC236}">
                <a16:creationId xmlns:a16="http://schemas.microsoft.com/office/drawing/2014/main" id="{2B7C1006-85E8-4BA7-F7AB-C8DC34BF1499}"/>
              </a:ext>
            </a:extLst>
          </p:cNvPr>
          <p:cNvSpPr txBox="1"/>
          <p:nvPr/>
        </p:nvSpPr>
        <p:spPr>
          <a:xfrm>
            <a:off x="2508339" y="7126498"/>
            <a:ext cx="2535508" cy="307777"/>
          </a:xfrm>
          <a:prstGeom prst="rect">
            <a:avLst/>
          </a:prstGeom>
          <a:solidFill>
            <a:schemeClr val="bg1"/>
          </a:solidFill>
        </p:spPr>
        <p:txBody>
          <a:bodyPr wrap="square" rtlCol="0">
            <a:spAutoFit/>
          </a:bodyPr>
          <a:lstStyle/>
          <a:p>
            <a:pPr algn="ctr"/>
            <a:r>
              <a:rPr lang="en-US" sz="1400" b="1" dirty="0">
                <a:solidFill>
                  <a:srgbClr val="F59330"/>
                </a:solidFill>
                <a:latin typeface="BentonSans" panose="02000603040000020004" pitchFamily="2" charset="0"/>
              </a:rPr>
              <a:t>NEW SOLUTIONS</a:t>
            </a:r>
          </a:p>
        </p:txBody>
      </p:sp>
      <p:cxnSp>
        <p:nvCxnSpPr>
          <p:cNvPr id="28" name="Straight Arrow Connector 27">
            <a:extLst>
              <a:ext uri="{FF2B5EF4-FFF2-40B4-BE49-F238E27FC236}">
                <a16:creationId xmlns:a16="http://schemas.microsoft.com/office/drawing/2014/main" id="{53A73DF0-6EFB-BE0C-CAD3-B984AD8FDD67}"/>
              </a:ext>
            </a:extLst>
          </p:cNvPr>
          <p:cNvCxnSpPr>
            <a:cxnSpLocks/>
          </p:cNvCxnSpPr>
          <p:nvPr/>
        </p:nvCxnSpPr>
        <p:spPr>
          <a:xfrm flipV="1">
            <a:off x="2716958" y="1375218"/>
            <a:ext cx="15804" cy="5578254"/>
          </a:xfrm>
          <a:prstGeom prst="straightConnector1">
            <a:avLst/>
          </a:prstGeom>
          <a:ln w="31750">
            <a:prstDash val="dash"/>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DDD8ED1-08B8-0870-8F9F-0F3A2D01AE12}"/>
              </a:ext>
            </a:extLst>
          </p:cNvPr>
          <p:cNvSpPr/>
          <p:nvPr/>
        </p:nvSpPr>
        <p:spPr>
          <a:xfrm>
            <a:off x="11740551" y="624908"/>
            <a:ext cx="1053760" cy="6052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BentonSans" panose="02000603040000020004" pitchFamily="2" charset="0"/>
            </a:endParaRPr>
          </a:p>
        </p:txBody>
      </p:sp>
      <p:sp>
        <p:nvSpPr>
          <p:cNvPr id="9" name="Google Shape;421;p43">
            <a:extLst>
              <a:ext uri="{FF2B5EF4-FFF2-40B4-BE49-F238E27FC236}">
                <a16:creationId xmlns:a16="http://schemas.microsoft.com/office/drawing/2014/main" id="{D7A5C489-E1EC-3A86-535B-522F32BF1DA9}"/>
              </a:ext>
            </a:extLst>
          </p:cNvPr>
          <p:cNvSpPr/>
          <p:nvPr/>
        </p:nvSpPr>
        <p:spPr>
          <a:xfrm>
            <a:off x="5066732" y="3694808"/>
            <a:ext cx="3600000" cy="3600000"/>
          </a:xfrm>
          <a:prstGeom prst="ellipse">
            <a:avLst/>
          </a:prstGeom>
          <a:solidFill>
            <a:schemeClr val="bg1"/>
          </a:solidFill>
          <a:ln w="22225" cap="flat" cmpd="sng">
            <a:solidFill>
              <a:schemeClr val="accent1"/>
            </a:solidFill>
            <a:prstDash val="dash"/>
            <a:round/>
            <a:headEnd type="none" w="sm" len="sm"/>
            <a:tailEnd type="none" w="sm" len="sm"/>
          </a:ln>
          <a:effectLst>
            <a:outerShdw blurRad="185738" dist="76200" dir="2280000" algn="bl" rotWithShape="0">
              <a:srgbClr val="000000">
                <a:alpha val="50000"/>
              </a:srgbClr>
            </a:outerShdw>
          </a:effectLst>
        </p:spPr>
        <p:txBody>
          <a:bodyPr spcFirstLastPara="1" wrap="square" lIns="96103" tIns="96103" rIns="96103" bIns="96103" anchor="ctr" anchorCtr="0">
            <a:noAutofit/>
          </a:bodyPr>
          <a:lstStyle/>
          <a:p>
            <a:pPr algn="ctr"/>
            <a:endParaRPr lang="en-US" sz="2000" b="1" dirty="0">
              <a:latin typeface="BentonSans" panose="02000603040000020004" pitchFamily="2" charset="0"/>
              <a:cs typeface="Calibri"/>
            </a:endParaRPr>
          </a:p>
          <a:p>
            <a:pPr algn="ctr"/>
            <a:endParaRPr lang="en-US" sz="2000" b="1" dirty="0">
              <a:latin typeface="BentonSans" panose="02000603040000020004" pitchFamily="2" charset="0"/>
              <a:cs typeface="Calibri"/>
            </a:endParaRPr>
          </a:p>
          <a:p>
            <a:pPr algn="ctr"/>
            <a:endParaRPr lang="en-US" sz="2000" b="1" dirty="0">
              <a:latin typeface="BentonSans" panose="02000603040000020004" pitchFamily="2" charset="0"/>
              <a:cs typeface="Calibri"/>
            </a:endParaRPr>
          </a:p>
          <a:p>
            <a:pPr algn="ctr"/>
            <a:endParaRPr lang="en-US" sz="2000" b="1" dirty="0">
              <a:latin typeface="BentonSans" panose="02000603040000020004" pitchFamily="2" charset="0"/>
              <a:cs typeface="Calibri"/>
            </a:endParaRPr>
          </a:p>
          <a:p>
            <a:pPr algn="ctr"/>
            <a:endParaRPr lang="en-US" sz="2000" b="1" dirty="0">
              <a:latin typeface="BentonSans" panose="02000603040000020004" pitchFamily="2" charset="0"/>
              <a:cs typeface="Calibri"/>
            </a:endParaRPr>
          </a:p>
          <a:p>
            <a:pPr algn="ctr"/>
            <a:endParaRPr lang="en-US" sz="2000" b="1" dirty="0">
              <a:latin typeface="BentonSans" panose="02000603040000020004" pitchFamily="2" charset="0"/>
              <a:cs typeface="Calibri"/>
            </a:endParaRPr>
          </a:p>
          <a:p>
            <a:pPr algn="ctr"/>
            <a:endParaRPr lang="en-US" sz="1400" b="1" dirty="0">
              <a:latin typeface="BentonSans" panose="02000603040000020004" pitchFamily="2" charset="0"/>
              <a:cs typeface="Calibri"/>
            </a:endParaRPr>
          </a:p>
          <a:p>
            <a:pPr algn="ctr"/>
            <a:r>
              <a:rPr lang="en-US" sz="1400" b="1" dirty="0">
                <a:latin typeface="BentonSans" panose="02000603040000020004" pitchFamily="2" charset="0"/>
                <a:cs typeface="Calibri"/>
              </a:rPr>
              <a:t>$3,000,000 - $4,000,000 ARR/year </a:t>
            </a:r>
          </a:p>
          <a:p>
            <a:pPr algn="ctr"/>
            <a:r>
              <a:rPr lang="en-US" sz="1400" b="1" dirty="0">
                <a:latin typeface="BentonSans" panose="02000603040000020004" pitchFamily="2" charset="0"/>
                <a:cs typeface="Calibri"/>
              </a:rPr>
              <a:t> Target: 2026</a:t>
            </a:r>
          </a:p>
          <a:p>
            <a:pPr algn="ctr"/>
            <a:endParaRPr lang="en-US" sz="2900" b="1" dirty="0">
              <a:latin typeface="BentonSans" panose="02000603040000020004" pitchFamily="2" charset="0"/>
              <a:cs typeface="Calibri"/>
            </a:endParaRPr>
          </a:p>
          <a:p>
            <a:pPr algn="ctr"/>
            <a:endParaRPr lang="en-US" sz="2900" b="1" dirty="0">
              <a:latin typeface="BentonSans" panose="02000603040000020004" pitchFamily="2" charset="0"/>
              <a:cs typeface="Calibri"/>
            </a:endParaRPr>
          </a:p>
          <a:p>
            <a:pPr algn="ctr"/>
            <a:endParaRPr lang="en-US" sz="2900" b="1" dirty="0">
              <a:latin typeface="BentonSans" panose="02000603040000020004" pitchFamily="2" charset="0"/>
              <a:cs typeface="Calibri"/>
            </a:endParaRPr>
          </a:p>
          <a:p>
            <a:pPr algn="ctr"/>
            <a:endParaRPr lang="en-US" sz="2900" b="1" dirty="0">
              <a:latin typeface="BentonSans" panose="02000603040000020004" pitchFamily="2" charset="0"/>
              <a:cs typeface="Calibri"/>
            </a:endParaRPr>
          </a:p>
          <a:p>
            <a:pPr algn="ctr"/>
            <a:endParaRPr lang="en-US" sz="2900" b="1" dirty="0">
              <a:latin typeface="BentonSans" panose="02000603040000020004" pitchFamily="2" charset="0"/>
              <a:cs typeface="Calibri"/>
            </a:endParaRPr>
          </a:p>
          <a:p>
            <a:pPr algn="ctr"/>
            <a:endParaRPr lang="en-US" sz="2900" b="1" dirty="0">
              <a:latin typeface="BentonSans" panose="02000603040000020004" pitchFamily="2" charset="0"/>
              <a:cs typeface="Calibri"/>
            </a:endParaRPr>
          </a:p>
          <a:p>
            <a:pPr algn="ctr"/>
            <a:endParaRPr lang="en-US" sz="2900" b="1" dirty="0">
              <a:latin typeface="BentonSans" panose="02000603040000020004" pitchFamily="2" charset="0"/>
              <a:cs typeface="Calibri"/>
            </a:endParaRPr>
          </a:p>
          <a:p>
            <a:pPr algn="ctr"/>
            <a:endParaRPr lang="en-US" sz="2900" b="1" dirty="0">
              <a:latin typeface="BentonSans" panose="02000603040000020004" pitchFamily="2" charset="0"/>
              <a:cs typeface="Calibri"/>
            </a:endParaRPr>
          </a:p>
        </p:txBody>
      </p:sp>
      <p:sp>
        <p:nvSpPr>
          <p:cNvPr id="6" name="Google Shape;421;p43">
            <a:extLst>
              <a:ext uri="{FF2B5EF4-FFF2-40B4-BE49-F238E27FC236}">
                <a16:creationId xmlns:a16="http://schemas.microsoft.com/office/drawing/2014/main" id="{D0D458EC-2766-457F-A440-110FB535BBF7}"/>
              </a:ext>
            </a:extLst>
          </p:cNvPr>
          <p:cNvSpPr/>
          <p:nvPr/>
        </p:nvSpPr>
        <p:spPr>
          <a:xfrm>
            <a:off x="4387750" y="5134808"/>
            <a:ext cx="2160000" cy="2160000"/>
          </a:xfrm>
          <a:prstGeom prst="ellipse">
            <a:avLst/>
          </a:prstGeom>
          <a:solidFill>
            <a:srgbClr val="92D050"/>
          </a:solidFill>
          <a:ln w="9525" cap="flat" cmpd="sng">
            <a:solidFill>
              <a:schemeClr val="dk2"/>
            </a:solidFill>
            <a:prstDash val="solid"/>
            <a:round/>
            <a:headEnd type="none" w="sm" len="sm"/>
            <a:tailEnd type="none" w="sm" len="sm"/>
          </a:ln>
          <a:effectLst>
            <a:outerShdw blurRad="185738" dist="76200" dir="2280000" algn="bl" rotWithShape="0">
              <a:srgbClr val="000000">
                <a:alpha val="50000"/>
              </a:srgbClr>
            </a:outerShdw>
          </a:effectLst>
        </p:spPr>
        <p:txBody>
          <a:bodyPr spcFirstLastPara="1" wrap="square" lIns="96103" tIns="96103" rIns="96103" bIns="96103" anchor="ctr" anchorCtr="0">
            <a:noAutofit/>
          </a:bodyPr>
          <a:lstStyle/>
          <a:p>
            <a:pPr algn="ctr"/>
            <a:endParaRPr lang="en-US" sz="1200" b="1" dirty="0">
              <a:latin typeface="BentonSans" panose="02000603040000020004" pitchFamily="2" charset="0"/>
            </a:endParaRPr>
          </a:p>
          <a:p>
            <a:pPr algn="ctr"/>
            <a:r>
              <a:rPr lang="en-US" sz="1100" b="1" dirty="0">
                <a:latin typeface="BentonSans" panose="02000603040000020004" pitchFamily="2" charset="0"/>
              </a:rPr>
              <a:t>ARR</a:t>
            </a:r>
            <a:endParaRPr sz="1100" b="1" dirty="0">
              <a:latin typeface="BentonSans" panose="02000603040000020004" pitchFamily="2" charset="0"/>
            </a:endParaRPr>
          </a:p>
          <a:p>
            <a:pPr algn="ctr"/>
            <a:r>
              <a:rPr lang="en-US" sz="1100" b="1" dirty="0">
                <a:latin typeface="BentonSans" panose="02000603040000020004" pitchFamily="2" charset="0"/>
              </a:rPr>
              <a:t>~$2,000,000/year</a:t>
            </a:r>
          </a:p>
          <a:p>
            <a:pPr algn="ctr"/>
            <a:endParaRPr lang="en-US" sz="2900" b="1" dirty="0">
              <a:latin typeface="BentonSans" panose="02000603040000020004" pitchFamily="2" charset="0"/>
              <a:cs typeface="Calibri"/>
            </a:endParaRPr>
          </a:p>
          <a:p>
            <a:pPr algn="ctr"/>
            <a:endParaRPr lang="en-US" sz="2900" b="1" dirty="0">
              <a:latin typeface="BentonSans" panose="02000603040000020004" pitchFamily="2" charset="0"/>
              <a:cs typeface="Calibri"/>
            </a:endParaRPr>
          </a:p>
          <a:p>
            <a:pPr algn="ctr"/>
            <a:endParaRPr lang="en-US" sz="2900" b="1" dirty="0">
              <a:latin typeface="BentonSans" panose="02000603040000020004" pitchFamily="2" charset="0"/>
              <a:cs typeface="Calibri"/>
            </a:endParaRPr>
          </a:p>
        </p:txBody>
      </p:sp>
      <p:sp>
        <p:nvSpPr>
          <p:cNvPr id="3" name="Subtitle 2">
            <a:extLst>
              <a:ext uri="{FF2B5EF4-FFF2-40B4-BE49-F238E27FC236}">
                <a16:creationId xmlns:a16="http://schemas.microsoft.com/office/drawing/2014/main" id="{98468117-E8CC-42E5-B45D-767849579D19}"/>
              </a:ext>
            </a:extLst>
          </p:cNvPr>
          <p:cNvSpPr>
            <a:spLocks noGrp="1"/>
          </p:cNvSpPr>
          <p:nvPr>
            <p:ph type="subTitle" idx="1"/>
          </p:nvPr>
        </p:nvSpPr>
        <p:spPr>
          <a:xfrm>
            <a:off x="600420" y="649125"/>
            <a:ext cx="9071370" cy="413977"/>
          </a:xfrm>
          <a:solidFill>
            <a:schemeClr val="accent2"/>
          </a:solidFill>
          <a:ln>
            <a:solidFill>
              <a:schemeClr val="accent1"/>
            </a:solidFill>
          </a:ln>
        </p:spPr>
        <p:txBody>
          <a:bodyPr>
            <a:noAutofit/>
          </a:bodyPr>
          <a:lstStyle/>
          <a:p>
            <a:r>
              <a:rPr lang="en-CA" sz="1800" dirty="0">
                <a:solidFill>
                  <a:schemeClr val="bg1"/>
                </a:solidFill>
                <a:latin typeface="BentonSans" panose="02000603040000020004" pitchFamily="2" charset="0"/>
              </a:rPr>
              <a:t>INCREASED ARR WITH NEW SOLUTIONS TO EXISTING ENTERPRISE CUSTOMERS</a:t>
            </a:r>
          </a:p>
        </p:txBody>
      </p:sp>
      <p:sp>
        <p:nvSpPr>
          <p:cNvPr id="5" name="Oval 4">
            <a:extLst>
              <a:ext uri="{FF2B5EF4-FFF2-40B4-BE49-F238E27FC236}">
                <a16:creationId xmlns:a16="http://schemas.microsoft.com/office/drawing/2014/main" id="{B6D0148D-A575-5926-6707-A062D9E83CCB}"/>
              </a:ext>
            </a:extLst>
          </p:cNvPr>
          <p:cNvSpPr/>
          <p:nvPr/>
        </p:nvSpPr>
        <p:spPr>
          <a:xfrm>
            <a:off x="4387750" y="5926326"/>
            <a:ext cx="1440000" cy="1440000"/>
          </a:xfrm>
          <a:prstGeom prst="ellipse">
            <a:avLst/>
          </a:prstGeom>
          <a:solidFill>
            <a:srgbClr val="F593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BentonSans" panose="02000603040000020004" pitchFamily="2" charset="0"/>
                <a:cs typeface="Calibri"/>
              </a:rPr>
              <a:t>350 Renoworks Enterprise Customers</a:t>
            </a:r>
            <a:endParaRPr lang="en-US" sz="1200" b="1" dirty="0">
              <a:latin typeface="BentonSans" panose="02000603040000020004" pitchFamily="2" charset="0"/>
            </a:endParaRPr>
          </a:p>
        </p:txBody>
      </p:sp>
      <p:pic>
        <p:nvPicPr>
          <p:cNvPr id="14" name="Graphic 13">
            <a:extLst>
              <a:ext uri="{FF2B5EF4-FFF2-40B4-BE49-F238E27FC236}">
                <a16:creationId xmlns:a16="http://schemas.microsoft.com/office/drawing/2014/main" id="{D3CD37ED-8982-A90F-C391-E84E07C9842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99292" y="3911264"/>
            <a:ext cx="1324572" cy="295977"/>
          </a:xfrm>
          <a:prstGeom prst="rect">
            <a:avLst/>
          </a:prstGeom>
        </p:spPr>
      </p:pic>
      <p:sp>
        <p:nvSpPr>
          <p:cNvPr id="18" name="TextBox 17">
            <a:extLst>
              <a:ext uri="{FF2B5EF4-FFF2-40B4-BE49-F238E27FC236}">
                <a16:creationId xmlns:a16="http://schemas.microsoft.com/office/drawing/2014/main" id="{7440D458-215E-161C-77BD-7CD885C93ABF}"/>
              </a:ext>
            </a:extLst>
          </p:cNvPr>
          <p:cNvSpPr txBox="1"/>
          <p:nvPr/>
        </p:nvSpPr>
        <p:spPr>
          <a:xfrm>
            <a:off x="526940" y="6214808"/>
            <a:ext cx="1836350"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BentonSans" panose="02000603040000020004" pitchFamily="2" charset="0"/>
              </a:rPr>
              <a:t>Visualization</a:t>
            </a:r>
          </a:p>
          <a:p>
            <a:pPr marL="285750" indent="-285750">
              <a:buFont typeface="Arial" panose="020B0604020202020204" pitchFamily="34" charset="0"/>
              <a:buChar char="•"/>
            </a:pPr>
            <a:r>
              <a:rPr lang="en-US" sz="1200" dirty="0">
                <a:latin typeface="BentonSans" panose="02000603040000020004" pitchFamily="2" charset="0"/>
              </a:rPr>
              <a:t>Engagement</a:t>
            </a:r>
          </a:p>
          <a:p>
            <a:pPr marL="285750" indent="-285750">
              <a:buFont typeface="Arial" panose="020B0604020202020204" pitchFamily="34" charset="0"/>
              <a:buChar char="•"/>
            </a:pPr>
            <a:r>
              <a:rPr lang="en-US" sz="1200" dirty="0">
                <a:latin typeface="BentonSans" panose="02000603040000020004" pitchFamily="2" charset="0"/>
              </a:rPr>
              <a:t>Design</a:t>
            </a:r>
          </a:p>
        </p:txBody>
      </p:sp>
      <p:sp>
        <p:nvSpPr>
          <p:cNvPr id="19" name="TextBox 18">
            <a:extLst>
              <a:ext uri="{FF2B5EF4-FFF2-40B4-BE49-F238E27FC236}">
                <a16:creationId xmlns:a16="http://schemas.microsoft.com/office/drawing/2014/main" id="{DDA24004-7B74-79BC-CBC0-8B3227E92656}"/>
              </a:ext>
            </a:extLst>
          </p:cNvPr>
          <p:cNvSpPr txBox="1"/>
          <p:nvPr/>
        </p:nvSpPr>
        <p:spPr>
          <a:xfrm>
            <a:off x="2859323" y="4271009"/>
            <a:ext cx="2197762"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BentonSans" panose="02000603040000020004" pitchFamily="2" charset="0"/>
              </a:rPr>
              <a:t>AI Lead Generation</a:t>
            </a:r>
          </a:p>
          <a:p>
            <a:pPr marL="285750" indent="-285750">
              <a:buFont typeface="Arial" panose="020B0604020202020204" pitchFamily="34" charset="0"/>
              <a:buChar char="•"/>
            </a:pPr>
            <a:r>
              <a:rPr lang="en-US" sz="1200" dirty="0">
                <a:latin typeface="BentonSans" panose="02000603040000020004" pitchFamily="2" charset="0"/>
              </a:rPr>
              <a:t>Data Science Dashboard</a:t>
            </a:r>
          </a:p>
          <a:p>
            <a:pPr marL="285750" indent="-285750">
              <a:buFont typeface="Arial" panose="020B0604020202020204" pitchFamily="34" charset="0"/>
              <a:buChar char="•"/>
            </a:pPr>
            <a:r>
              <a:rPr lang="en-US" sz="1200" dirty="0">
                <a:latin typeface="BentonSans" panose="02000603040000020004" pitchFamily="2" charset="0"/>
              </a:rPr>
              <a:t>Predictive Lead Score</a:t>
            </a:r>
          </a:p>
        </p:txBody>
      </p:sp>
      <p:pic>
        <p:nvPicPr>
          <p:cNvPr id="20" name="Graphic 19">
            <a:extLst>
              <a:ext uri="{FF2B5EF4-FFF2-40B4-BE49-F238E27FC236}">
                <a16:creationId xmlns:a16="http://schemas.microsoft.com/office/drawing/2014/main" id="{98C789F5-15F7-F984-B483-97630550CD4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04446" y="4003472"/>
            <a:ext cx="1324572" cy="295977"/>
          </a:xfrm>
          <a:prstGeom prst="rect">
            <a:avLst/>
          </a:prstGeom>
        </p:spPr>
      </p:pic>
      <p:sp>
        <p:nvSpPr>
          <p:cNvPr id="25" name="TextBox 24">
            <a:extLst>
              <a:ext uri="{FF2B5EF4-FFF2-40B4-BE49-F238E27FC236}">
                <a16:creationId xmlns:a16="http://schemas.microsoft.com/office/drawing/2014/main" id="{559D0A37-7D99-F090-DA4A-F2C5BCBCD57C}"/>
              </a:ext>
            </a:extLst>
          </p:cNvPr>
          <p:cNvSpPr txBox="1"/>
          <p:nvPr/>
        </p:nvSpPr>
        <p:spPr>
          <a:xfrm>
            <a:off x="188479" y="7125531"/>
            <a:ext cx="2535508" cy="307777"/>
          </a:xfrm>
          <a:prstGeom prst="rect">
            <a:avLst/>
          </a:prstGeom>
          <a:solidFill>
            <a:schemeClr val="bg1"/>
          </a:solidFill>
        </p:spPr>
        <p:txBody>
          <a:bodyPr wrap="square" rtlCol="0">
            <a:spAutoFit/>
          </a:bodyPr>
          <a:lstStyle/>
          <a:p>
            <a:pPr algn="ctr"/>
            <a:r>
              <a:rPr lang="en-US" sz="1400" b="1" dirty="0">
                <a:solidFill>
                  <a:srgbClr val="747475"/>
                </a:solidFill>
                <a:latin typeface="BentonSans" panose="02000603040000020004" pitchFamily="2" charset="0"/>
              </a:rPr>
              <a:t>EXISTING SOLUTION</a:t>
            </a:r>
          </a:p>
        </p:txBody>
      </p:sp>
      <p:pic>
        <p:nvPicPr>
          <p:cNvPr id="26" name="Picture 25" descr="A picture containing drawing&#10;&#10;Description automatically generated">
            <a:extLst>
              <a:ext uri="{FF2B5EF4-FFF2-40B4-BE49-F238E27FC236}">
                <a16:creationId xmlns:a16="http://schemas.microsoft.com/office/drawing/2014/main" id="{2D7831AC-C9BE-3316-5DE6-27FF4C7666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0420" y="5731372"/>
            <a:ext cx="1836350" cy="325829"/>
          </a:xfrm>
          <a:prstGeom prst="rect">
            <a:avLst/>
          </a:prstGeom>
        </p:spPr>
      </p:pic>
    </p:spTree>
    <p:extLst>
      <p:ext uri="{BB962C8B-B14F-4D97-AF65-F5344CB8AC3E}">
        <p14:creationId xmlns:p14="http://schemas.microsoft.com/office/powerpoint/2010/main" val="136119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bg/>
                                          </p:spTgt>
                                        </p:tgtEl>
                                        <p:attrNameLst>
                                          <p:attrName>style.visibility</p:attrName>
                                        </p:attrNameLst>
                                      </p:cBhvr>
                                      <p:to>
                                        <p:strVal val="visible"/>
                                      </p:to>
                                    </p:set>
                                    <p:anim calcmode="lin" valueType="num">
                                      <p:cBhvr additive="base">
                                        <p:cTn id="3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34" dur="500" fill="hold"/>
                                        <p:tgtEl>
                                          <p:spTgt spid="3">
                                            <p:bg/>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3" grpId="0" uiExpand="1" build="p" animBg="1"/>
      <p:bldP spid="18" grpId="0"/>
      <p:bldP spid="19" grpId="0"/>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24" name="TextBox 23">
            <a:extLst>
              <a:ext uri="{FF2B5EF4-FFF2-40B4-BE49-F238E27FC236}">
                <a16:creationId xmlns:a16="http://schemas.microsoft.com/office/drawing/2014/main" id="{2B7C1006-85E8-4BA7-F7AB-C8DC34BF1499}"/>
              </a:ext>
            </a:extLst>
          </p:cNvPr>
          <p:cNvSpPr txBox="1"/>
          <p:nvPr/>
        </p:nvSpPr>
        <p:spPr>
          <a:xfrm>
            <a:off x="2508339" y="7126498"/>
            <a:ext cx="2535508" cy="307777"/>
          </a:xfrm>
          <a:prstGeom prst="rect">
            <a:avLst/>
          </a:prstGeom>
          <a:solidFill>
            <a:schemeClr val="bg1"/>
          </a:solidFill>
        </p:spPr>
        <p:txBody>
          <a:bodyPr wrap="square" rtlCol="0">
            <a:spAutoFit/>
          </a:bodyPr>
          <a:lstStyle/>
          <a:p>
            <a:pPr algn="ctr"/>
            <a:r>
              <a:rPr lang="en-US" sz="1400" b="1" dirty="0">
                <a:solidFill>
                  <a:srgbClr val="F59330"/>
                </a:solidFill>
                <a:latin typeface="BentonSans" panose="02000603040000020004" pitchFamily="2" charset="0"/>
              </a:rPr>
              <a:t>NEW SOLUTIONS</a:t>
            </a:r>
          </a:p>
        </p:txBody>
      </p:sp>
      <p:cxnSp>
        <p:nvCxnSpPr>
          <p:cNvPr id="28" name="Straight Arrow Connector 27">
            <a:extLst>
              <a:ext uri="{FF2B5EF4-FFF2-40B4-BE49-F238E27FC236}">
                <a16:creationId xmlns:a16="http://schemas.microsoft.com/office/drawing/2014/main" id="{53A73DF0-6EFB-BE0C-CAD3-B984AD8FDD67}"/>
              </a:ext>
            </a:extLst>
          </p:cNvPr>
          <p:cNvCxnSpPr>
            <a:cxnSpLocks/>
          </p:cNvCxnSpPr>
          <p:nvPr/>
        </p:nvCxnSpPr>
        <p:spPr>
          <a:xfrm flipV="1">
            <a:off x="2716958" y="1375218"/>
            <a:ext cx="15804" cy="5578254"/>
          </a:xfrm>
          <a:prstGeom prst="straightConnector1">
            <a:avLst/>
          </a:prstGeom>
          <a:ln w="31750">
            <a:prstDash val="dash"/>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DDD8ED1-08B8-0870-8F9F-0F3A2D01AE12}"/>
              </a:ext>
            </a:extLst>
          </p:cNvPr>
          <p:cNvSpPr/>
          <p:nvPr/>
        </p:nvSpPr>
        <p:spPr>
          <a:xfrm>
            <a:off x="11740551" y="624908"/>
            <a:ext cx="1053760" cy="6052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BentonSans" panose="02000603040000020004" pitchFamily="2" charset="0"/>
            </a:endParaRPr>
          </a:p>
        </p:txBody>
      </p:sp>
      <p:sp>
        <p:nvSpPr>
          <p:cNvPr id="11" name="Google Shape;421;p43">
            <a:extLst>
              <a:ext uri="{FF2B5EF4-FFF2-40B4-BE49-F238E27FC236}">
                <a16:creationId xmlns:a16="http://schemas.microsoft.com/office/drawing/2014/main" id="{AC01657B-6CD6-C960-6209-CF33A7A26FD4}"/>
              </a:ext>
            </a:extLst>
          </p:cNvPr>
          <p:cNvSpPr/>
          <p:nvPr/>
        </p:nvSpPr>
        <p:spPr>
          <a:xfrm>
            <a:off x="5467750" y="141030"/>
            <a:ext cx="7200000" cy="7200000"/>
          </a:xfrm>
          <a:prstGeom prst="ellipse">
            <a:avLst/>
          </a:prstGeom>
          <a:solidFill>
            <a:schemeClr val="bg1"/>
          </a:solidFill>
          <a:ln w="22225" cap="flat" cmpd="sng">
            <a:solidFill>
              <a:schemeClr val="accent1"/>
            </a:solidFill>
            <a:prstDash val="dash"/>
            <a:round/>
            <a:headEnd type="none" w="sm" len="sm"/>
            <a:tailEnd type="none" w="sm" len="sm"/>
          </a:ln>
          <a:effectLst>
            <a:outerShdw blurRad="185738" dist="76200" dir="2280000" algn="bl" rotWithShape="0">
              <a:srgbClr val="000000">
                <a:alpha val="50000"/>
              </a:srgbClr>
            </a:outerShdw>
          </a:effectLst>
        </p:spPr>
        <p:txBody>
          <a:bodyPr spcFirstLastPara="1" wrap="square" lIns="96103" tIns="96103" rIns="96103" bIns="96103" anchor="ctr" anchorCtr="0">
            <a:noAutofit/>
          </a:bodyPr>
          <a:lstStyle/>
          <a:p>
            <a:pPr algn="ctr"/>
            <a:endParaRPr lang="en-US" sz="2400" b="1" dirty="0">
              <a:latin typeface="BentonSans" panose="02000603040000020004" pitchFamily="2" charset="0"/>
              <a:cs typeface="Calibri"/>
            </a:endParaRPr>
          </a:p>
          <a:p>
            <a:pPr algn="ctr"/>
            <a:r>
              <a:rPr lang="en-US" sz="2400" b="1" dirty="0">
                <a:latin typeface="BentonSans" panose="02000603040000020004" pitchFamily="2" charset="0"/>
                <a:cs typeface="Calibri"/>
              </a:rPr>
              <a:t>$7,200,000 - $9,000,000 ARR/year</a:t>
            </a:r>
          </a:p>
          <a:p>
            <a:pPr algn="ctr"/>
            <a:r>
              <a:rPr lang="en-US" sz="2400" b="1" dirty="0">
                <a:latin typeface="BentonSans" panose="02000603040000020004" pitchFamily="2" charset="0"/>
                <a:cs typeface="Calibri"/>
              </a:rPr>
              <a:t>Target: 2027</a:t>
            </a:r>
          </a:p>
          <a:p>
            <a:pPr algn="ctr"/>
            <a:endParaRPr lang="en-US" sz="2900" b="1" dirty="0">
              <a:latin typeface="BentonSans" panose="02000603040000020004" pitchFamily="2" charset="0"/>
              <a:cs typeface="Calibri"/>
            </a:endParaRPr>
          </a:p>
          <a:p>
            <a:pPr algn="ctr"/>
            <a:endParaRPr lang="en-US" sz="2900" b="1" dirty="0">
              <a:latin typeface="BentonSans" panose="02000603040000020004" pitchFamily="2" charset="0"/>
              <a:cs typeface="Calibri"/>
            </a:endParaRPr>
          </a:p>
          <a:p>
            <a:pPr algn="ctr"/>
            <a:endParaRPr lang="en-US" sz="2900" b="1" dirty="0">
              <a:latin typeface="BentonSans" panose="02000603040000020004" pitchFamily="2" charset="0"/>
              <a:cs typeface="Calibri"/>
            </a:endParaRPr>
          </a:p>
          <a:p>
            <a:pPr algn="ctr"/>
            <a:endParaRPr lang="en-US" sz="2900" b="1" dirty="0">
              <a:latin typeface="BentonSans" panose="02000603040000020004" pitchFamily="2" charset="0"/>
              <a:cs typeface="Calibri"/>
            </a:endParaRPr>
          </a:p>
          <a:p>
            <a:pPr algn="ctr"/>
            <a:endParaRPr lang="en-US" sz="2900" b="1" dirty="0">
              <a:latin typeface="BentonSans" panose="02000603040000020004" pitchFamily="2" charset="0"/>
              <a:cs typeface="Calibri"/>
            </a:endParaRPr>
          </a:p>
          <a:p>
            <a:pPr algn="ctr"/>
            <a:endParaRPr lang="en-US" sz="2900" b="1" dirty="0">
              <a:latin typeface="BentonSans" panose="02000603040000020004" pitchFamily="2" charset="0"/>
              <a:cs typeface="Calibri"/>
            </a:endParaRPr>
          </a:p>
          <a:p>
            <a:pPr algn="ctr"/>
            <a:endParaRPr lang="en-US" sz="2900" b="1" dirty="0">
              <a:latin typeface="BentonSans" panose="02000603040000020004" pitchFamily="2" charset="0"/>
              <a:cs typeface="Calibri"/>
            </a:endParaRPr>
          </a:p>
          <a:p>
            <a:pPr algn="ctr"/>
            <a:endParaRPr lang="en-US" sz="2900" b="1" dirty="0">
              <a:latin typeface="BentonSans" panose="02000603040000020004" pitchFamily="2" charset="0"/>
              <a:cs typeface="Calibri"/>
            </a:endParaRPr>
          </a:p>
        </p:txBody>
      </p:sp>
      <p:sp>
        <p:nvSpPr>
          <p:cNvPr id="9" name="Google Shape;421;p43">
            <a:extLst>
              <a:ext uri="{FF2B5EF4-FFF2-40B4-BE49-F238E27FC236}">
                <a16:creationId xmlns:a16="http://schemas.microsoft.com/office/drawing/2014/main" id="{D7A5C489-E1EC-3A86-535B-522F32BF1DA9}"/>
              </a:ext>
            </a:extLst>
          </p:cNvPr>
          <p:cNvSpPr/>
          <p:nvPr/>
        </p:nvSpPr>
        <p:spPr>
          <a:xfrm>
            <a:off x="5066732" y="3694808"/>
            <a:ext cx="3600000" cy="3600000"/>
          </a:xfrm>
          <a:prstGeom prst="ellipse">
            <a:avLst/>
          </a:prstGeom>
          <a:solidFill>
            <a:schemeClr val="bg1"/>
          </a:solidFill>
          <a:ln w="22225" cap="flat" cmpd="sng">
            <a:solidFill>
              <a:schemeClr val="accent1"/>
            </a:solidFill>
            <a:prstDash val="dash"/>
            <a:round/>
            <a:headEnd type="none" w="sm" len="sm"/>
            <a:tailEnd type="none" w="sm" len="sm"/>
          </a:ln>
          <a:effectLst>
            <a:outerShdw blurRad="185738" dist="76200" dir="2280000" algn="bl" rotWithShape="0">
              <a:srgbClr val="000000">
                <a:alpha val="50000"/>
              </a:srgbClr>
            </a:outerShdw>
          </a:effectLst>
        </p:spPr>
        <p:txBody>
          <a:bodyPr spcFirstLastPara="1" wrap="square" lIns="96103" tIns="96103" rIns="96103" bIns="96103" anchor="ctr" anchorCtr="0">
            <a:noAutofit/>
          </a:bodyPr>
          <a:lstStyle/>
          <a:p>
            <a:pPr algn="ctr"/>
            <a:endParaRPr lang="en-US" sz="2000" b="1" dirty="0">
              <a:latin typeface="BentonSans" panose="02000603040000020004" pitchFamily="2" charset="0"/>
              <a:cs typeface="Calibri"/>
            </a:endParaRPr>
          </a:p>
          <a:p>
            <a:pPr algn="ctr"/>
            <a:endParaRPr lang="en-US" sz="2000" b="1" dirty="0">
              <a:latin typeface="BentonSans" panose="02000603040000020004" pitchFamily="2" charset="0"/>
              <a:cs typeface="Calibri"/>
            </a:endParaRPr>
          </a:p>
          <a:p>
            <a:pPr algn="ctr"/>
            <a:endParaRPr lang="en-US" sz="2000" b="1" dirty="0">
              <a:latin typeface="BentonSans" panose="02000603040000020004" pitchFamily="2" charset="0"/>
              <a:cs typeface="Calibri"/>
            </a:endParaRPr>
          </a:p>
          <a:p>
            <a:pPr algn="ctr"/>
            <a:endParaRPr lang="en-US" sz="2000" b="1" dirty="0">
              <a:latin typeface="BentonSans" panose="02000603040000020004" pitchFamily="2" charset="0"/>
              <a:cs typeface="Calibri"/>
            </a:endParaRPr>
          </a:p>
          <a:p>
            <a:pPr algn="ctr"/>
            <a:endParaRPr lang="en-US" sz="2000" b="1" dirty="0">
              <a:latin typeface="BentonSans" panose="02000603040000020004" pitchFamily="2" charset="0"/>
              <a:cs typeface="Calibri"/>
            </a:endParaRPr>
          </a:p>
          <a:p>
            <a:pPr algn="ctr"/>
            <a:endParaRPr lang="en-US" sz="2000" b="1" dirty="0">
              <a:latin typeface="BentonSans" panose="02000603040000020004" pitchFamily="2" charset="0"/>
              <a:cs typeface="Calibri"/>
            </a:endParaRPr>
          </a:p>
          <a:p>
            <a:pPr algn="ctr"/>
            <a:endParaRPr lang="en-US" sz="1400" b="1" dirty="0">
              <a:latin typeface="BentonSans" panose="02000603040000020004" pitchFamily="2" charset="0"/>
              <a:cs typeface="Calibri"/>
            </a:endParaRPr>
          </a:p>
          <a:p>
            <a:pPr algn="ctr"/>
            <a:r>
              <a:rPr lang="en-US" sz="1400" b="1" dirty="0">
                <a:latin typeface="BentonSans" panose="02000603040000020004" pitchFamily="2" charset="0"/>
                <a:cs typeface="Calibri"/>
              </a:rPr>
              <a:t>$3,000,000 - $4,000,000 ARR/year </a:t>
            </a:r>
          </a:p>
          <a:p>
            <a:pPr algn="ctr"/>
            <a:r>
              <a:rPr lang="en-US" sz="1400" b="1" dirty="0">
                <a:latin typeface="BentonSans" panose="02000603040000020004" pitchFamily="2" charset="0"/>
                <a:cs typeface="Calibri"/>
              </a:rPr>
              <a:t>Target: 2026</a:t>
            </a:r>
          </a:p>
          <a:p>
            <a:pPr algn="ctr"/>
            <a:endParaRPr lang="en-US" sz="2900" b="1" dirty="0">
              <a:latin typeface="BentonSans" panose="02000603040000020004" pitchFamily="2" charset="0"/>
              <a:cs typeface="Calibri"/>
            </a:endParaRPr>
          </a:p>
          <a:p>
            <a:pPr algn="ctr"/>
            <a:endParaRPr lang="en-US" sz="2900" b="1" dirty="0">
              <a:latin typeface="BentonSans" panose="02000603040000020004" pitchFamily="2" charset="0"/>
              <a:cs typeface="Calibri"/>
            </a:endParaRPr>
          </a:p>
          <a:p>
            <a:pPr algn="ctr"/>
            <a:endParaRPr lang="en-US" sz="2900" b="1" dirty="0">
              <a:latin typeface="BentonSans" panose="02000603040000020004" pitchFamily="2" charset="0"/>
              <a:cs typeface="Calibri"/>
            </a:endParaRPr>
          </a:p>
          <a:p>
            <a:pPr algn="ctr"/>
            <a:endParaRPr lang="en-US" sz="2900" b="1" dirty="0">
              <a:latin typeface="BentonSans" panose="02000603040000020004" pitchFamily="2" charset="0"/>
              <a:cs typeface="Calibri"/>
            </a:endParaRPr>
          </a:p>
          <a:p>
            <a:pPr algn="ctr"/>
            <a:endParaRPr lang="en-US" sz="2900" b="1" dirty="0">
              <a:latin typeface="BentonSans" panose="02000603040000020004" pitchFamily="2" charset="0"/>
              <a:cs typeface="Calibri"/>
            </a:endParaRPr>
          </a:p>
          <a:p>
            <a:pPr algn="ctr"/>
            <a:endParaRPr lang="en-US" sz="2900" b="1" dirty="0">
              <a:latin typeface="BentonSans" panose="02000603040000020004" pitchFamily="2" charset="0"/>
              <a:cs typeface="Calibri"/>
            </a:endParaRPr>
          </a:p>
          <a:p>
            <a:pPr algn="ctr"/>
            <a:endParaRPr lang="en-US" sz="2900" b="1" dirty="0">
              <a:latin typeface="BentonSans" panose="02000603040000020004" pitchFamily="2" charset="0"/>
              <a:cs typeface="Calibri"/>
            </a:endParaRPr>
          </a:p>
          <a:p>
            <a:pPr algn="ctr"/>
            <a:endParaRPr lang="en-US" sz="2900" b="1" dirty="0">
              <a:latin typeface="BentonSans" panose="02000603040000020004" pitchFamily="2" charset="0"/>
              <a:cs typeface="Calibri"/>
            </a:endParaRPr>
          </a:p>
        </p:txBody>
      </p:sp>
      <p:sp>
        <p:nvSpPr>
          <p:cNvPr id="6" name="Google Shape;421;p43">
            <a:extLst>
              <a:ext uri="{FF2B5EF4-FFF2-40B4-BE49-F238E27FC236}">
                <a16:creationId xmlns:a16="http://schemas.microsoft.com/office/drawing/2014/main" id="{D0D458EC-2766-457F-A440-110FB535BBF7}"/>
              </a:ext>
            </a:extLst>
          </p:cNvPr>
          <p:cNvSpPr/>
          <p:nvPr/>
        </p:nvSpPr>
        <p:spPr>
          <a:xfrm>
            <a:off x="4387750" y="5134808"/>
            <a:ext cx="2160000" cy="2160000"/>
          </a:xfrm>
          <a:prstGeom prst="ellipse">
            <a:avLst/>
          </a:prstGeom>
          <a:solidFill>
            <a:srgbClr val="00B0F0"/>
          </a:solidFill>
          <a:ln w="9525" cap="flat" cmpd="sng">
            <a:solidFill>
              <a:schemeClr val="dk2"/>
            </a:solidFill>
            <a:prstDash val="solid"/>
            <a:round/>
            <a:headEnd type="none" w="sm" len="sm"/>
            <a:tailEnd type="none" w="sm" len="sm"/>
          </a:ln>
          <a:effectLst>
            <a:outerShdw blurRad="185738" dist="76200" dir="2280000" algn="bl" rotWithShape="0">
              <a:srgbClr val="000000">
                <a:alpha val="50000"/>
              </a:srgbClr>
            </a:outerShdw>
          </a:effectLst>
        </p:spPr>
        <p:txBody>
          <a:bodyPr spcFirstLastPara="1" wrap="square" lIns="96103" tIns="96103" rIns="96103" bIns="96103" anchor="ctr" anchorCtr="0">
            <a:noAutofit/>
          </a:bodyPr>
          <a:lstStyle/>
          <a:p>
            <a:pPr algn="ctr"/>
            <a:endParaRPr lang="en-US" sz="1200" b="1" dirty="0">
              <a:latin typeface="BentonSans" panose="02000603040000020004" pitchFamily="2" charset="0"/>
            </a:endParaRPr>
          </a:p>
          <a:p>
            <a:pPr algn="ctr"/>
            <a:r>
              <a:rPr lang="en-US" sz="1100" b="1" dirty="0">
                <a:latin typeface="BentonSans" panose="02000603040000020004" pitchFamily="2" charset="0"/>
              </a:rPr>
              <a:t>ARR</a:t>
            </a:r>
            <a:endParaRPr sz="1100" b="1" dirty="0">
              <a:latin typeface="BentonSans" panose="02000603040000020004" pitchFamily="2" charset="0"/>
            </a:endParaRPr>
          </a:p>
          <a:p>
            <a:pPr algn="ctr"/>
            <a:r>
              <a:rPr lang="en-US" sz="1100" b="1" dirty="0">
                <a:latin typeface="BentonSans" panose="02000603040000020004" pitchFamily="2" charset="0"/>
              </a:rPr>
              <a:t>~$2,000,000/year</a:t>
            </a:r>
          </a:p>
          <a:p>
            <a:pPr algn="ctr"/>
            <a:endParaRPr lang="en-US" sz="2900" b="1" dirty="0">
              <a:latin typeface="BentonSans" panose="02000603040000020004" pitchFamily="2" charset="0"/>
              <a:cs typeface="Calibri"/>
            </a:endParaRPr>
          </a:p>
          <a:p>
            <a:pPr algn="ctr"/>
            <a:endParaRPr lang="en-US" sz="2900" b="1" dirty="0">
              <a:latin typeface="BentonSans" panose="02000603040000020004" pitchFamily="2" charset="0"/>
              <a:cs typeface="Calibri"/>
            </a:endParaRPr>
          </a:p>
          <a:p>
            <a:pPr algn="ctr"/>
            <a:endParaRPr lang="en-US" sz="2900" b="1" dirty="0">
              <a:latin typeface="BentonSans" panose="02000603040000020004" pitchFamily="2" charset="0"/>
              <a:cs typeface="Calibri"/>
            </a:endParaRPr>
          </a:p>
        </p:txBody>
      </p:sp>
      <p:sp>
        <p:nvSpPr>
          <p:cNvPr id="3" name="Subtitle 2">
            <a:extLst>
              <a:ext uri="{FF2B5EF4-FFF2-40B4-BE49-F238E27FC236}">
                <a16:creationId xmlns:a16="http://schemas.microsoft.com/office/drawing/2014/main" id="{98468117-E8CC-42E5-B45D-767849579D19}"/>
              </a:ext>
            </a:extLst>
          </p:cNvPr>
          <p:cNvSpPr>
            <a:spLocks noGrp="1"/>
          </p:cNvSpPr>
          <p:nvPr>
            <p:ph type="subTitle" idx="1"/>
          </p:nvPr>
        </p:nvSpPr>
        <p:spPr>
          <a:xfrm>
            <a:off x="600420" y="649125"/>
            <a:ext cx="6843872" cy="413977"/>
          </a:xfrm>
          <a:solidFill>
            <a:schemeClr val="accent2"/>
          </a:solidFill>
          <a:ln>
            <a:solidFill>
              <a:schemeClr val="accent1"/>
            </a:solidFill>
          </a:ln>
        </p:spPr>
        <p:txBody>
          <a:bodyPr>
            <a:noAutofit/>
          </a:bodyPr>
          <a:lstStyle/>
          <a:p>
            <a:r>
              <a:rPr lang="en-CA" sz="1800" dirty="0">
                <a:solidFill>
                  <a:schemeClr val="bg1"/>
                </a:solidFill>
                <a:latin typeface="BentonSans" panose="02000603040000020004" pitchFamily="2" charset="0"/>
              </a:rPr>
              <a:t>INCREASED ARR WITH NEW SOLUTIONS TO CONTRACTORS</a:t>
            </a:r>
          </a:p>
        </p:txBody>
      </p:sp>
      <p:sp>
        <p:nvSpPr>
          <p:cNvPr id="5" name="Oval 4">
            <a:extLst>
              <a:ext uri="{FF2B5EF4-FFF2-40B4-BE49-F238E27FC236}">
                <a16:creationId xmlns:a16="http://schemas.microsoft.com/office/drawing/2014/main" id="{B6D0148D-A575-5926-6707-A062D9E83CCB}"/>
              </a:ext>
            </a:extLst>
          </p:cNvPr>
          <p:cNvSpPr/>
          <p:nvPr/>
        </p:nvSpPr>
        <p:spPr>
          <a:xfrm>
            <a:off x="4387750" y="5926326"/>
            <a:ext cx="1440000" cy="1440000"/>
          </a:xfrm>
          <a:prstGeom prst="ellipse">
            <a:avLst/>
          </a:prstGeom>
          <a:solidFill>
            <a:srgbClr val="F593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BentonSans" panose="02000603040000020004" pitchFamily="2" charset="0"/>
                <a:cs typeface="Calibri"/>
              </a:rPr>
              <a:t>350 Renoworks Enterprise Customers</a:t>
            </a:r>
            <a:endParaRPr lang="en-US" sz="1200" b="1" dirty="0">
              <a:latin typeface="BentonSans" panose="02000603040000020004" pitchFamily="2" charset="0"/>
            </a:endParaRPr>
          </a:p>
        </p:txBody>
      </p:sp>
      <p:pic>
        <p:nvPicPr>
          <p:cNvPr id="14" name="Graphic 13">
            <a:extLst>
              <a:ext uri="{FF2B5EF4-FFF2-40B4-BE49-F238E27FC236}">
                <a16:creationId xmlns:a16="http://schemas.microsoft.com/office/drawing/2014/main" id="{D3CD37ED-8982-A90F-C391-E84E07C9842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99292" y="3911264"/>
            <a:ext cx="1324572" cy="295977"/>
          </a:xfrm>
          <a:prstGeom prst="rect">
            <a:avLst/>
          </a:prstGeom>
        </p:spPr>
      </p:pic>
      <p:sp>
        <p:nvSpPr>
          <p:cNvPr id="18" name="TextBox 17">
            <a:extLst>
              <a:ext uri="{FF2B5EF4-FFF2-40B4-BE49-F238E27FC236}">
                <a16:creationId xmlns:a16="http://schemas.microsoft.com/office/drawing/2014/main" id="{7440D458-215E-161C-77BD-7CD885C93ABF}"/>
              </a:ext>
            </a:extLst>
          </p:cNvPr>
          <p:cNvSpPr txBox="1"/>
          <p:nvPr/>
        </p:nvSpPr>
        <p:spPr>
          <a:xfrm>
            <a:off x="526940" y="6214808"/>
            <a:ext cx="1836350"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BentonSans" panose="02000603040000020004" pitchFamily="2" charset="0"/>
              </a:rPr>
              <a:t>Visualization</a:t>
            </a:r>
          </a:p>
          <a:p>
            <a:pPr marL="285750" indent="-285750">
              <a:buFont typeface="Arial" panose="020B0604020202020204" pitchFamily="34" charset="0"/>
              <a:buChar char="•"/>
            </a:pPr>
            <a:r>
              <a:rPr lang="en-US" sz="1200" dirty="0">
                <a:latin typeface="BentonSans" panose="02000603040000020004" pitchFamily="2" charset="0"/>
              </a:rPr>
              <a:t>Engagement</a:t>
            </a:r>
          </a:p>
          <a:p>
            <a:pPr marL="285750" indent="-285750">
              <a:buFont typeface="Arial" panose="020B0604020202020204" pitchFamily="34" charset="0"/>
              <a:buChar char="•"/>
            </a:pPr>
            <a:r>
              <a:rPr lang="en-US" sz="1200" dirty="0">
                <a:latin typeface="BentonSans" panose="02000603040000020004" pitchFamily="2" charset="0"/>
              </a:rPr>
              <a:t>Design</a:t>
            </a:r>
          </a:p>
        </p:txBody>
      </p:sp>
      <p:sp>
        <p:nvSpPr>
          <p:cNvPr id="19" name="TextBox 18">
            <a:extLst>
              <a:ext uri="{FF2B5EF4-FFF2-40B4-BE49-F238E27FC236}">
                <a16:creationId xmlns:a16="http://schemas.microsoft.com/office/drawing/2014/main" id="{DDA24004-7B74-79BC-CBC0-8B3227E92656}"/>
              </a:ext>
            </a:extLst>
          </p:cNvPr>
          <p:cNvSpPr txBox="1"/>
          <p:nvPr/>
        </p:nvSpPr>
        <p:spPr>
          <a:xfrm>
            <a:off x="2859323" y="4271009"/>
            <a:ext cx="2197762"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BentonSans" panose="02000603040000020004" pitchFamily="2" charset="0"/>
              </a:rPr>
              <a:t>GATED AI Design</a:t>
            </a:r>
          </a:p>
          <a:p>
            <a:pPr marL="285750" indent="-285750">
              <a:buFont typeface="Arial" panose="020B0604020202020204" pitchFamily="34" charset="0"/>
              <a:buChar char="•"/>
            </a:pPr>
            <a:r>
              <a:rPr lang="en-US" sz="1200" dirty="0">
                <a:latin typeface="BentonSans" panose="02000603040000020004" pitchFamily="2" charset="0"/>
              </a:rPr>
              <a:t>Data Science Dashboard</a:t>
            </a:r>
          </a:p>
          <a:p>
            <a:pPr marL="285750" indent="-285750">
              <a:buFont typeface="Arial" panose="020B0604020202020204" pitchFamily="34" charset="0"/>
              <a:buChar char="•"/>
            </a:pPr>
            <a:r>
              <a:rPr lang="en-US" sz="1200" dirty="0">
                <a:latin typeface="BentonSans" panose="02000603040000020004" pitchFamily="2" charset="0"/>
              </a:rPr>
              <a:t>Predictive Lead Score</a:t>
            </a:r>
          </a:p>
        </p:txBody>
      </p:sp>
      <p:pic>
        <p:nvPicPr>
          <p:cNvPr id="20" name="Graphic 19">
            <a:extLst>
              <a:ext uri="{FF2B5EF4-FFF2-40B4-BE49-F238E27FC236}">
                <a16:creationId xmlns:a16="http://schemas.microsoft.com/office/drawing/2014/main" id="{98C789F5-15F7-F984-B483-97630550CD4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04446" y="4003472"/>
            <a:ext cx="1324572" cy="295977"/>
          </a:xfrm>
          <a:prstGeom prst="rect">
            <a:avLst/>
          </a:prstGeom>
        </p:spPr>
      </p:pic>
      <p:pic>
        <p:nvPicPr>
          <p:cNvPr id="22" name="Picture 21">
            <a:extLst>
              <a:ext uri="{FF2B5EF4-FFF2-40B4-BE49-F238E27FC236}">
                <a16:creationId xmlns:a16="http://schemas.microsoft.com/office/drawing/2014/main" id="{44E10373-BA97-0C02-4F80-966F1B5AF2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11934" y="1375218"/>
            <a:ext cx="2454915" cy="352894"/>
          </a:xfrm>
          <a:prstGeom prst="rect">
            <a:avLst/>
          </a:prstGeom>
        </p:spPr>
      </p:pic>
      <p:sp>
        <p:nvSpPr>
          <p:cNvPr id="23" name="TextBox 22">
            <a:extLst>
              <a:ext uri="{FF2B5EF4-FFF2-40B4-BE49-F238E27FC236}">
                <a16:creationId xmlns:a16="http://schemas.microsoft.com/office/drawing/2014/main" id="{C718981B-5B69-791F-959B-1218071E4DEE}"/>
              </a:ext>
            </a:extLst>
          </p:cNvPr>
          <p:cNvSpPr txBox="1"/>
          <p:nvPr/>
        </p:nvSpPr>
        <p:spPr>
          <a:xfrm>
            <a:off x="2920820" y="1743821"/>
            <a:ext cx="2298572" cy="1569660"/>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BentonSans" panose="02000603040000020004" pitchFamily="2" charset="0"/>
              </a:rPr>
              <a:t>Contractor SAAS Lead Generation Platform</a:t>
            </a:r>
          </a:p>
          <a:p>
            <a:pPr marL="285750" indent="-285750">
              <a:buFont typeface="Arial" panose="020B0604020202020204" pitchFamily="34" charset="0"/>
              <a:buChar char="•"/>
            </a:pPr>
            <a:r>
              <a:rPr lang="en-US" sz="1200" dirty="0">
                <a:latin typeface="BentonSans" panose="02000603040000020004" pitchFamily="2" charset="0"/>
              </a:rPr>
              <a:t>Selling Tool</a:t>
            </a:r>
          </a:p>
          <a:p>
            <a:pPr marL="285750" indent="-285750">
              <a:buFont typeface="Arial" panose="020B0604020202020204" pitchFamily="34" charset="0"/>
              <a:buChar char="•"/>
            </a:pPr>
            <a:r>
              <a:rPr lang="en-US" sz="1200" dirty="0">
                <a:latin typeface="BentonSans" panose="02000603040000020004" pitchFamily="2" charset="0"/>
              </a:rPr>
              <a:t>Receive Leads from Manufacturers</a:t>
            </a:r>
          </a:p>
          <a:p>
            <a:pPr marL="285750" indent="-285750">
              <a:buFont typeface="Arial" panose="020B0604020202020204" pitchFamily="34" charset="0"/>
              <a:buChar char="•"/>
            </a:pPr>
            <a:r>
              <a:rPr lang="en-US" sz="1200" dirty="0">
                <a:latin typeface="BentonSans" panose="02000603040000020004" pitchFamily="2" charset="0"/>
              </a:rPr>
              <a:t>Unlock Lead Insight</a:t>
            </a:r>
          </a:p>
          <a:p>
            <a:pPr marL="285750" indent="-285750">
              <a:buFont typeface="Arial" panose="020B0604020202020204" pitchFamily="34" charset="0"/>
              <a:buChar char="•"/>
            </a:pPr>
            <a:r>
              <a:rPr lang="en-US" sz="1200" dirty="0">
                <a:latin typeface="BentonSans" panose="02000603040000020004" pitchFamily="2" charset="0"/>
              </a:rPr>
              <a:t>Embed RW Technology on Partner Platforms</a:t>
            </a:r>
          </a:p>
        </p:txBody>
      </p:sp>
      <p:sp>
        <p:nvSpPr>
          <p:cNvPr id="25" name="TextBox 24">
            <a:extLst>
              <a:ext uri="{FF2B5EF4-FFF2-40B4-BE49-F238E27FC236}">
                <a16:creationId xmlns:a16="http://schemas.microsoft.com/office/drawing/2014/main" id="{559D0A37-7D99-F090-DA4A-F2C5BCBCD57C}"/>
              </a:ext>
            </a:extLst>
          </p:cNvPr>
          <p:cNvSpPr txBox="1"/>
          <p:nvPr/>
        </p:nvSpPr>
        <p:spPr>
          <a:xfrm>
            <a:off x="188479" y="7125531"/>
            <a:ext cx="2535508" cy="307777"/>
          </a:xfrm>
          <a:prstGeom prst="rect">
            <a:avLst/>
          </a:prstGeom>
          <a:solidFill>
            <a:schemeClr val="bg1"/>
          </a:solidFill>
        </p:spPr>
        <p:txBody>
          <a:bodyPr wrap="square" rtlCol="0">
            <a:spAutoFit/>
          </a:bodyPr>
          <a:lstStyle/>
          <a:p>
            <a:pPr algn="ctr"/>
            <a:r>
              <a:rPr lang="en-US" sz="1400" b="1" dirty="0">
                <a:solidFill>
                  <a:srgbClr val="747475"/>
                </a:solidFill>
                <a:latin typeface="BentonSans" panose="02000603040000020004" pitchFamily="2" charset="0"/>
              </a:rPr>
              <a:t>EXISTING SOLUTION</a:t>
            </a:r>
          </a:p>
        </p:txBody>
      </p:sp>
      <p:pic>
        <p:nvPicPr>
          <p:cNvPr id="26" name="Picture 25" descr="A picture containing drawing&#10;&#10;Description automatically generated">
            <a:extLst>
              <a:ext uri="{FF2B5EF4-FFF2-40B4-BE49-F238E27FC236}">
                <a16:creationId xmlns:a16="http://schemas.microsoft.com/office/drawing/2014/main" id="{2D7831AC-C9BE-3316-5DE6-27FF4C7666B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0420" y="5731372"/>
            <a:ext cx="1836350" cy="325829"/>
          </a:xfrm>
          <a:prstGeom prst="rect">
            <a:avLst/>
          </a:prstGeom>
        </p:spPr>
      </p:pic>
      <p:pic>
        <p:nvPicPr>
          <p:cNvPr id="1026" name="Picture 2" descr="The New Renoworks Pro And Angi Leads (formerly homeadvisor) -">
            <a:extLst>
              <a:ext uri="{FF2B5EF4-FFF2-40B4-BE49-F238E27FC236}">
                <a16:creationId xmlns:a16="http://schemas.microsoft.com/office/drawing/2014/main" id="{D295B71E-2B01-916D-D962-F8DCF243763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5788"/>
          <a:stretch/>
        </p:blipFill>
        <p:spPr bwMode="auto">
          <a:xfrm>
            <a:off x="7831991" y="458084"/>
            <a:ext cx="2214389" cy="144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17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19" name="Rectangle 18">
            <a:extLst>
              <a:ext uri="{FF2B5EF4-FFF2-40B4-BE49-F238E27FC236}">
                <a16:creationId xmlns:a16="http://schemas.microsoft.com/office/drawing/2014/main" id="{69EDF7F8-5B4E-5A8B-1680-28C8C2EE5E67}"/>
              </a:ext>
            </a:extLst>
          </p:cNvPr>
          <p:cNvSpPr/>
          <p:nvPr/>
        </p:nvSpPr>
        <p:spPr>
          <a:xfrm>
            <a:off x="11740551" y="624908"/>
            <a:ext cx="1053760" cy="6052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BentonSans" panose="02000603040000020004" pitchFamily="2" charset="0"/>
            </a:endParaRPr>
          </a:p>
        </p:txBody>
      </p:sp>
      <p:sp>
        <p:nvSpPr>
          <p:cNvPr id="2" name="Title 1">
            <a:extLst>
              <a:ext uri="{FF2B5EF4-FFF2-40B4-BE49-F238E27FC236}">
                <a16:creationId xmlns:a16="http://schemas.microsoft.com/office/drawing/2014/main" id="{3CB9BD08-3CA9-4E37-96E5-63E868FB4DB9}"/>
              </a:ext>
            </a:extLst>
          </p:cNvPr>
          <p:cNvSpPr>
            <a:spLocks noGrp="1"/>
          </p:cNvSpPr>
          <p:nvPr>
            <p:ph type="ctrTitle"/>
          </p:nvPr>
        </p:nvSpPr>
        <p:spPr>
          <a:xfrm>
            <a:off x="836908" y="987160"/>
            <a:ext cx="5438053" cy="681492"/>
          </a:xfrm>
        </p:spPr>
        <p:txBody>
          <a:bodyPr/>
          <a:lstStyle/>
          <a:p>
            <a:r>
              <a:rPr lang="en-CA" sz="3600" b="1" dirty="0">
                <a:solidFill>
                  <a:schemeClr val="tx1"/>
                </a:solidFill>
                <a:latin typeface="Public Sans SemiBold"/>
              </a:rPr>
              <a:t>Partner Channels to Access Contractors</a:t>
            </a:r>
            <a:endParaRPr lang="en-CA" sz="3600" b="1" dirty="0">
              <a:solidFill>
                <a:schemeClr val="tx1"/>
              </a:solidFill>
            </a:endParaRPr>
          </a:p>
        </p:txBody>
      </p:sp>
      <p:sp>
        <p:nvSpPr>
          <p:cNvPr id="3" name="Subtitle 2">
            <a:extLst>
              <a:ext uri="{FF2B5EF4-FFF2-40B4-BE49-F238E27FC236}">
                <a16:creationId xmlns:a16="http://schemas.microsoft.com/office/drawing/2014/main" id="{4861F976-8490-495F-954B-C7D103467C5C}"/>
              </a:ext>
            </a:extLst>
          </p:cNvPr>
          <p:cNvSpPr>
            <a:spLocks noGrp="1"/>
          </p:cNvSpPr>
          <p:nvPr>
            <p:ph type="subTitle" idx="1"/>
          </p:nvPr>
        </p:nvSpPr>
        <p:spPr/>
        <p:txBody>
          <a:bodyPr/>
          <a:lstStyle/>
          <a:p>
            <a:r>
              <a:rPr lang="en-CA" dirty="0">
                <a:latin typeface="Public Sans SemiBold"/>
              </a:rPr>
              <a:t>A KEY GROWTH AREA</a:t>
            </a:r>
            <a:endParaRPr lang="en-US" dirty="0"/>
          </a:p>
        </p:txBody>
      </p:sp>
      <p:sp>
        <p:nvSpPr>
          <p:cNvPr id="422" name="Google Shape;422;p43"/>
          <p:cNvSpPr/>
          <p:nvPr/>
        </p:nvSpPr>
        <p:spPr>
          <a:xfrm>
            <a:off x="9928714" y="2907551"/>
            <a:ext cx="2743200" cy="2743200"/>
          </a:xfrm>
          <a:prstGeom prst="ellipse">
            <a:avLst/>
          </a:prstGeom>
          <a:noFill/>
          <a:ln w="9525" cap="flat" cmpd="sng">
            <a:solidFill>
              <a:schemeClr val="dk2"/>
            </a:solidFill>
            <a:prstDash val="solid"/>
            <a:round/>
            <a:headEnd type="none" w="sm" len="sm"/>
            <a:tailEnd type="none" w="sm" len="sm"/>
          </a:ln>
          <a:effectLst>
            <a:outerShdw blurRad="185738" dist="76200" dir="2280000" algn="bl" rotWithShape="0">
              <a:srgbClr val="000000">
                <a:alpha val="50000"/>
              </a:srgbClr>
            </a:outerShdw>
          </a:effectLst>
        </p:spPr>
        <p:txBody>
          <a:bodyPr spcFirstLastPara="1" wrap="square" lIns="96103" tIns="96103" rIns="96103" bIns="96103" anchor="ctr" anchorCtr="0">
            <a:noAutofit/>
          </a:bodyPr>
          <a:lstStyle/>
          <a:p>
            <a:pPr algn="ctr"/>
            <a:r>
              <a:rPr lang="en-US" sz="1682" b="1" dirty="0"/>
              <a:t>BUILDING PRODUCTS DISTRIBUTORS -</a:t>
            </a:r>
            <a:endParaRPr sz="1682" b="1" dirty="0"/>
          </a:p>
          <a:p>
            <a:pPr algn="ctr"/>
            <a:r>
              <a:rPr lang="en-US" sz="1682" dirty="0"/>
              <a:t>Access to 200,000+ Contractors</a:t>
            </a:r>
            <a:endParaRPr sz="1682" dirty="0"/>
          </a:p>
        </p:txBody>
      </p:sp>
      <p:sp>
        <p:nvSpPr>
          <p:cNvPr id="423" name="Google Shape;423;p43"/>
          <p:cNvSpPr/>
          <p:nvPr/>
        </p:nvSpPr>
        <p:spPr>
          <a:xfrm>
            <a:off x="3813118" y="2843460"/>
            <a:ext cx="2743200" cy="2744250"/>
          </a:xfrm>
          <a:prstGeom prst="ellipse">
            <a:avLst/>
          </a:prstGeom>
          <a:noFill/>
          <a:ln w="9525" cap="flat" cmpd="sng">
            <a:solidFill>
              <a:schemeClr val="dk2"/>
            </a:solidFill>
            <a:prstDash val="solid"/>
            <a:round/>
            <a:headEnd type="none" w="sm" len="sm"/>
            <a:tailEnd type="none" w="sm" len="sm"/>
          </a:ln>
          <a:effectLst>
            <a:outerShdw blurRad="185738" dist="76200" dir="2280000" algn="bl" rotWithShape="0">
              <a:srgbClr val="000000">
                <a:alpha val="50000"/>
              </a:srgbClr>
            </a:outerShdw>
          </a:effectLst>
        </p:spPr>
        <p:txBody>
          <a:bodyPr spcFirstLastPara="1" wrap="square" lIns="96103" tIns="96103" rIns="96103" bIns="96103" anchor="ctr" anchorCtr="0">
            <a:noAutofit/>
          </a:bodyPr>
          <a:lstStyle/>
          <a:p>
            <a:pPr algn="ctr"/>
            <a:r>
              <a:rPr lang="en-US" sz="1682" b="1" dirty="0"/>
              <a:t>BUILDING PRODUCT MANUFACTURERS</a:t>
            </a:r>
            <a:endParaRPr sz="1682" b="1" dirty="0"/>
          </a:p>
          <a:p>
            <a:pPr algn="ctr"/>
            <a:r>
              <a:rPr lang="en-US" sz="1682" dirty="0"/>
              <a:t>Access to 200,000+ Contractors</a:t>
            </a:r>
            <a:endParaRPr sz="1682" dirty="0"/>
          </a:p>
        </p:txBody>
      </p:sp>
      <p:sp>
        <p:nvSpPr>
          <p:cNvPr id="424" name="Google Shape;424;p43"/>
          <p:cNvSpPr/>
          <p:nvPr/>
        </p:nvSpPr>
        <p:spPr>
          <a:xfrm>
            <a:off x="8836837" y="5542882"/>
            <a:ext cx="1682085" cy="1682085"/>
          </a:xfrm>
          <a:prstGeom prst="ellipse">
            <a:avLst/>
          </a:prstGeom>
          <a:solidFill>
            <a:srgbClr val="FCE5CD"/>
          </a:solidFill>
          <a:ln w="9525" cap="flat" cmpd="sng">
            <a:solidFill>
              <a:schemeClr val="dk2"/>
            </a:solidFill>
            <a:prstDash val="solid"/>
            <a:round/>
            <a:headEnd type="none" w="sm" len="sm"/>
            <a:tailEnd type="none" w="sm" len="sm"/>
          </a:ln>
          <a:effectLst>
            <a:outerShdw blurRad="185738" dist="76200" dir="2280000" algn="bl" rotWithShape="0">
              <a:srgbClr val="000000">
                <a:alpha val="50000"/>
              </a:srgbClr>
            </a:outerShdw>
          </a:effectLst>
        </p:spPr>
        <p:txBody>
          <a:bodyPr spcFirstLastPara="1" wrap="square" lIns="0" tIns="0" rIns="0" bIns="0" anchor="ctr" anchorCtr="0">
            <a:noAutofit/>
          </a:bodyPr>
          <a:lstStyle/>
          <a:p>
            <a:pPr algn="ctr"/>
            <a:r>
              <a:rPr lang="en-US" sz="1261" b="1" dirty="0"/>
              <a:t>TECHNOLOGY PARTNERS -</a:t>
            </a:r>
            <a:endParaRPr sz="1261" b="1" dirty="0"/>
          </a:p>
          <a:p>
            <a:pPr algn="ctr"/>
            <a:r>
              <a:rPr lang="en-US" sz="1682" dirty="0"/>
              <a:t>100,000+ Contractors </a:t>
            </a:r>
            <a:endParaRPr sz="1682" dirty="0"/>
          </a:p>
        </p:txBody>
      </p:sp>
      <p:sp>
        <p:nvSpPr>
          <p:cNvPr id="425" name="Google Shape;425;p43"/>
          <p:cNvSpPr/>
          <p:nvPr/>
        </p:nvSpPr>
        <p:spPr>
          <a:xfrm>
            <a:off x="5911738" y="5513144"/>
            <a:ext cx="1682085" cy="1682085"/>
          </a:xfrm>
          <a:prstGeom prst="ellipse">
            <a:avLst/>
          </a:prstGeom>
          <a:solidFill>
            <a:srgbClr val="FF9900"/>
          </a:solidFill>
          <a:ln w="9525" cap="flat" cmpd="sng">
            <a:solidFill>
              <a:schemeClr val="dk2"/>
            </a:solidFill>
            <a:prstDash val="solid"/>
            <a:round/>
            <a:headEnd type="none" w="sm" len="sm"/>
            <a:tailEnd type="none" w="sm" len="sm"/>
          </a:ln>
          <a:effectLst>
            <a:outerShdw blurRad="185738" dist="76200" dir="2280000" algn="bl" rotWithShape="0">
              <a:srgbClr val="000000">
                <a:alpha val="50000"/>
              </a:srgbClr>
            </a:outerShdw>
          </a:effectLst>
        </p:spPr>
        <p:txBody>
          <a:bodyPr spcFirstLastPara="1" wrap="square" lIns="0" tIns="0" rIns="0" bIns="0" anchor="ctr" anchorCtr="0">
            <a:noAutofit/>
          </a:bodyPr>
          <a:lstStyle/>
          <a:p>
            <a:pPr algn="ctr"/>
            <a:r>
              <a:rPr lang="en-US" sz="1261" b="1" dirty="0"/>
              <a:t>BIG BOX RETAILERS -</a:t>
            </a:r>
            <a:endParaRPr sz="1261" b="1" dirty="0"/>
          </a:p>
          <a:p>
            <a:pPr algn="ctr"/>
            <a:r>
              <a:rPr lang="en-US" sz="1682" dirty="0"/>
              <a:t>100,000+ Contractors</a:t>
            </a:r>
            <a:endParaRPr sz="1682" dirty="0"/>
          </a:p>
        </p:txBody>
      </p:sp>
      <p:sp>
        <p:nvSpPr>
          <p:cNvPr id="426" name="Google Shape;426;p43"/>
          <p:cNvSpPr/>
          <p:nvPr/>
        </p:nvSpPr>
        <p:spPr>
          <a:xfrm>
            <a:off x="7560712" y="1097684"/>
            <a:ext cx="1473603" cy="1473603"/>
          </a:xfrm>
          <a:prstGeom prst="ellipse">
            <a:avLst/>
          </a:prstGeom>
          <a:solidFill>
            <a:srgbClr val="D9EAD3"/>
          </a:solidFill>
          <a:ln w="9525" cap="flat" cmpd="sng">
            <a:solidFill>
              <a:schemeClr val="dk2"/>
            </a:solidFill>
            <a:prstDash val="solid"/>
            <a:round/>
            <a:headEnd type="none" w="sm" len="sm"/>
            <a:tailEnd type="none" w="sm" len="sm"/>
          </a:ln>
          <a:effectLst>
            <a:outerShdw blurRad="185738" dist="76200" dir="2280000" algn="bl" rotWithShape="0">
              <a:srgbClr val="000000">
                <a:alpha val="50000"/>
              </a:srgbClr>
            </a:outerShdw>
          </a:effectLst>
        </p:spPr>
        <p:txBody>
          <a:bodyPr spcFirstLastPara="1" wrap="square" lIns="0" tIns="0" rIns="0" bIns="0" anchor="ctr" anchorCtr="0">
            <a:normAutofit/>
          </a:bodyPr>
          <a:lstStyle/>
          <a:p>
            <a:pPr algn="ctr"/>
            <a:r>
              <a:rPr lang="en-US" sz="1200" b="1" dirty="0">
                <a:latin typeface="Calibri"/>
              </a:rPr>
              <a:t>LEAD AGGREGATORS</a:t>
            </a:r>
          </a:p>
          <a:p>
            <a:pPr algn="ctr"/>
            <a:endParaRPr lang="en-US" sz="1000" b="1" dirty="0">
              <a:cs typeface="Calibri"/>
            </a:endParaRPr>
          </a:p>
        </p:txBody>
      </p:sp>
      <p:grpSp>
        <p:nvGrpSpPr>
          <p:cNvPr id="8" name="Group 7">
            <a:extLst>
              <a:ext uri="{FF2B5EF4-FFF2-40B4-BE49-F238E27FC236}">
                <a16:creationId xmlns:a16="http://schemas.microsoft.com/office/drawing/2014/main" id="{028A0DB3-C16F-25AF-4CC9-DDB8B889D638}"/>
              </a:ext>
            </a:extLst>
          </p:cNvPr>
          <p:cNvGrpSpPr/>
          <p:nvPr/>
        </p:nvGrpSpPr>
        <p:grpSpPr>
          <a:xfrm>
            <a:off x="7534388" y="3583327"/>
            <a:ext cx="1473603" cy="1413321"/>
            <a:chOff x="5824583" y="3191857"/>
            <a:chExt cx="1473603" cy="1413321"/>
          </a:xfrm>
        </p:grpSpPr>
        <p:sp>
          <p:nvSpPr>
            <p:cNvPr id="421" name="Google Shape;421;p43"/>
            <p:cNvSpPr/>
            <p:nvPr/>
          </p:nvSpPr>
          <p:spPr>
            <a:xfrm>
              <a:off x="5824583" y="3191857"/>
              <a:ext cx="1473603" cy="1413321"/>
            </a:xfrm>
            <a:prstGeom prst="ellipse">
              <a:avLst/>
            </a:prstGeom>
            <a:solidFill>
              <a:schemeClr val="bg1"/>
            </a:solidFill>
            <a:ln w="9525" cap="flat" cmpd="sng">
              <a:solidFill>
                <a:schemeClr val="dk2"/>
              </a:solidFill>
              <a:prstDash val="solid"/>
              <a:round/>
              <a:headEnd type="none" w="sm" len="sm"/>
              <a:tailEnd type="none" w="sm" len="sm"/>
            </a:ln>
            <a:effectLst>
              <a:outerShdw blurRad="185738" dist="76200" dir="2280000" algn="bl" rotWithShape="0">
                <a:srgbClr val="000000">
                  <a:alpha val="50000"/>
                </a:srgbClr>
              </a:outerShdw>
            </a:effectLst>
          </p:spPr>
          <p:txBody>
            <a:bodyPr spcFirstLastPara="1" wrap="square" lIns="96103" tIns="96103" rIns="96103" bIns="96103" anchor="ctr" anchorCtr="0">
              <a:noAutofit/>
            </a:bodyPr>
            <a:lstStyle/>
            <a:p>
              <a:pPr algn="ctr"/>
              <a:endParaRPr sz="2943" b="1" dirty="0"/>
            </a:p>
          </p:txBody>
        </p:sp>
        <p:pic>
          <p:nvPicPr>
            <p:cNvPr id="4" name="Picture 4" descr="Icon&#10;&#10;Description automatically generated">
              <a:extLst>
                <a:ext uri="{FF2B5EF4-FFF2-40B4-BE49-F238E27FC236}">
                  <a16:creationId xmlns:a16="http://schemas.microsoft.com/office/drawing/2014/main" id="{4D4DBBE8-1A4B-883F-F41C-B239A281D7CC}"/>
                </a:ext>
              </a:extLst>
            </p:cNvPr>
            <p:cNvPicPr>
              <a:picLocks noChangeAspect="1"/>
            </p:cNvPicPr>
            <p:nvPr/>
          </p:nvPicPr>
          <p:blipFill>
            <a:blip r:embed="rId3"/>
            <a:stretch>
              <a:fillRect/>
            </a:stretch>
          </p:blipFill>
          <p:spPr>
            <a:xfrm>
              <a:off x="6229216" y="3540939"/>
              <a:ext cx="716990" cy="631224"/>
            </a:xfrm>
            <a:prstGeom prst="rect">
              <a:avLst/>
            </a:prstGeom>
          </p:spPr>
        </p:pic>
      </p:grpSp>
      <p:sp>
        <p:nvSpPr>
          <p:cNvPr id="20" name="Arrow: Left-Right 19">
            <a:extLst>
              <a:ext uri="{FF2B5EF4-FFF2-40B4-BE49-F238E27FC236}">
                <a16:creationId xmlns:a16="http://schemas.microsoft.com/office/drawing/2014/main" id="{6DE0F869-BAC5-452C-94DB-0F3AFCBB4CF0}"/>
              </a:ext>
            </a:extLst>
          </p:cNvPr>
          <p:cNvSpPr/>
          <p:nvPr/>
        </p:nvSpPr>
        <p:spPr>
          <a:xfrm>
            <a:off x="9109439" y="4127987"/>
            <a:ext cx="676085" cy="324000"/>
          </a:xfrm>
          <a:prstGeom prst="leftRightArrow">
            <a:avLst/>
          </a:prstGeom>
          <a:solidFill>
            <a:srgbClr val="F5933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Left-Right 19">
            <a:extLst>
              <a:ext uri="{FF2B5EF4-FFF2-40B4-BE49-F238E27FC236}">
                <a16:creationId xmlns:a16="http://schemas.microsoft.com/office/drawing/2014/main" id="{E76BBAD1-4964-1224-14EF-55DBB008CA32}"/>
              </a:ext>
            </a:extLst>
          </p:cNvPr>
          <p:cNvSpPr/>
          <p:nvPr/>
        </p:nvSpPr>
        <p:spPr>
          <a:xfrm>
            <a:off x="6760036" y="4127987"/>
            <a:ext cx="676085" cy="324000"/>
          </a:xfrm>
          <a:prstGeom prst="leftRightArrow">
            <a:avLst/>
          </a:prstGeom>
          <a:solidFill>
            <a:srgbClr val="F5933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Left-Right 19">
            <a:extLst>
              <a:ext uri="{FF2B5EF4-FFF2-40B4-BE49-F238E27FC236}">
                <a16:creationId xmlns:a16="http://schemas.microsoft.com/office/drawing/2014/main" id="{083450F2-0435-672D-CF9E-F0259EEE5687}"/>
              </a:ext>
            </a:extLst>
          </p:cNvPr>
          <p:cNvSpPr/>
          <p:nvPr/>
        </p:nvSpPr>
        <p:spPr>
          <a:xfrm rot="16200000">
            <a:off x="7959472" y="2885032"/>
            <a:ext cx="676085" cy="324000"/>
          </a:xfrm>
          <a:prstGeom prst="leftRightArrow">
            <a:avLst/>
          </a:prstGeom>
          <a:solidFill>
            <a:srgbClr val="F5933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Left-Right 19">
            <a:extLst>
              <a:ext uri="{FF2B5EF4-FFF2-40B4-BE49-F238E27FC236}">
                <a16:creationId xmlns:a16="http://schemas.microsoft.com/office/drawing/2014/main" id="{D9DCA807-CE83-CE7F-6BD8-0B553DDEFFEE}"/>
              </a:ext>
            </a:extLst>
          </p:cNvPr>
          <p:cNvSpPr/>
          <p:nvPr/>
        </p:nvSpPr>
        <p:spPr>
          <a:xfrm rot="18505460">
            <a:off x="7250436" y="5119544"/>
            <a:ext cx="676085" cy="324000"/>
          </a:xfrm>
          <a:prstGeom prst="leftRightArrow">
            <a:avLst/>
          </a:prstGeom>
          <a:solidFill>
            <a:srgbClr val="F5933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Left-Right 19">
            <a:extLst>
              <a:ext uri="{FF2B5EF4-FFF2-40B4-BE49-F238E27FC236}">
                <a16:creationId xmlns:a16="http://schemas.microsoft.com/office/drawing/2014/main" id="{96DBC6F0-1C9E-C3F1-0C99-708333C34B0A}"/>
              </a:ext>
            </a:extLst>
          </p:cNvPr>
          <p:cNvSpPr/>
          <p:nvPr/>
        </p:nvSpPr>
        <p:spPr>
          <a:xfrm rot="13677151">
            <a:off x="8617084" y="5132276"/>
            <a:ext cx="676085" cy="324000"/>
          </a:xfrm>
          <a:prstGeom prst="leftRightArrow">
            <a:avLst/>
          </a:prstGeom>
          <a:solidFill>
            <a:srgbClr val="F5933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B1725D35-A63A-7218-4298-7100BD5F9E7F}"/>
              </a:ext>
            </a:extLst>
          </p:cNvPr>
          <p:cNvSpPr txBox="1">
            <a:spLocks/>
          </p:cNvSpPr>
          <p:nvPr/>
        </p:nvSpPr>
        <p:spPr>
          <a:xfrm>
            <a:off x="528236" y="2336433"/>
            <a:ext cx="3400827" cy="1142235"/>
          </a:xfrm>
          <a:prstGeom prst="rect">
            <a:avLst/>
          </a:prstGeom>
        </p:spPr>
        <p:txBody>
          <a:bodyPr vert="horz" lIns="84776" tIns="42389" rIns="84776" bIns="42389" rtlCol="0" anchor="t">
            <a:noAutofit/>
          </a:bodyPr>
          <a:lstStyle>
            <a:lvl1pPr marL="0" indent="0" algn="l" defTabSz="961217" rtl="0" eaLnBrk="1" latinLnBrk="0" hangingPunct="1">
              <a:lnSpc>
                <a:spcPts val="2800"/>
              </a:lnSpc>
              <a:spcBef>
                <a:spcPts val="2000"/>
              </a:spcBef>
              <a:buClr>
                <a:srgbClr val="F59330"/>
              </a:buClr>
              <a:buSzPct val="110000"/>
              <a:buFont typeface="BentonSans" panose="02000504020000020004" pitchFamily="50" charset="0"/>
              <a:buNone/>
              <a:defRPr sz="2000" kern="1200">
                <a:solidFill>
                  <a:srgbClr val="747475"/>
                </a:solidFill>
                <a:latin typeface="BentonSans" panose="02000504020000020004" pitchFamily="50" charset="0"/>
                <a:ea typeface="+mn-ea"/>
                <a:cs typeface="+mn-cs"/>
              </a:defRPr>
            </a:lvl1pPr>
            <a:lvl2pPr marL="720913"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2pPr>
            <a:lvl3pPr marL="1201522"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3pPr>
            <a:lvl4pPr marL="1682130"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4pPr>
            <a:lvl5pPr marL="2162739"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5pPr>
            <a:lvl6pPr marL="2643348"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6pPr>
            <a:lvl7pPr marL="3123956"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7pPr>
            <a:lvl8pPr marL="3604565"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8pPr>
            <a:lvl9pPr marL="4085173"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9pPr>
          </a:lstStyle>
          <a:p>
            <a:pPr marL="264795" indent="-264795">
              <a:lnSpc>
                <a:spcPts val="2225"/>
              </a:lnSpc>
              <a:buFont typeface="Arial" panose="02000504020000020004" pitchFamily="50" charset="0"/>
              <a:buChar char="•"/>
            </a:pPr>
            <a:r>
              <a:rPr lang="en-CA" sz="1600" dirty="0">
                <a:latin typeface="Public Sans"/>
              </a:rPr>
              <a:t>There are many technology companies also serving the contractor space that want access to Renoworks Technology.</a:t>
            </a:r>
          </a:p>
          <a:p>
            <a:pPr marL="264795" indent="-264795">
              <a:lnSpc>
                <a:spcPts val="2225"/>
              </a:lnSpc>
              <a:buFont typeface="Arial" panose="02000504020000020004" pitchFamily="50" charset="0"/>
              <a:buChar char="•"/>
            </a:pPr>
            <a:r>
              <a:rPr lang="en-CA" sz="1600" dirty="0">
                <a:latin typeface="Public Sans"/>
              </a:rPr>
              <a:t>The technology companies provide other pieces of core value chain functionality – measurements, estimating and proposals.</a:t>
            </a:r>
          </a:p>
          <a:p>
            <a:pPr marL="264795" indent="-264795">
              <a:lnSpc>
                <a:spcPts val="2225"/>
              </a:lnSpc>
              <a:buFont typeface="Arial" panose="02000504020000020004" pitchFamily="50" charset="0"/>
              <a:buChar char="•"/>
            </a:pPr>
            <a:r>
              <a:rPr lang="en-CA" sz="1600" dirty="0">
                <a:latin typeface="Public Sans"/>
              </a:rPr>
              <a:t>Big Box Retailers and Lead Aggregators are interested in RW end to end solution – providing project ready leads for contractors.</a:t>
            </a:r>
            <a:endParaRPr lang="en-CA" sz="1600" dirty="0">
              <a:latin typeface="Public Sans" pitchFamily="2" charset="0"/>
            </a:endParaRPr>
          </a:p>
        </p:txBody>
      </p:sp>
    </p:spTree>
    <p:extLst>
      <p:ext uri="{BB962C8B-B14F-4D97-AF65-F5344CB8AC3E}">
        <p14:creationId xmlns:p14="http://schemas.microsoft.com/office/powerpoint/2010/main" val="63607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4"/>
                                        </p:tgtEl>
                                        <p:attrNameLst>
                                          <p:attrName>style.visibility</p:attrName>
                                        </p:attrNameLst>
                                      </p:cBhvr>
                                      <p:to>
                                        <p:strVal val="visible"/>
                                      </p:to>
                                    </p:set>
                                    <p:anim calcmode="lin" valueType="num">
                                      <p:cBhvr additive="base">
                                        <p:cTn id="7" dur="500" fill="hold"/>
                                        <p:tgtEl>
                                          <p:spTgt spid="424"/>
                                        </p:tgtEl>
                                        <p:attrNameLst>
                                          <p:attrName>ppt_x</p:attrName>
                                        </p:attrNameLst>
                                      </p:cBhvr>
                                      <p:tavLst>
                                        <p:tav tm="0">
                                          <p:val>
                                            <p:strVal val="#ppt_x"/>
                                          </p:val>
                                        </p:tav>
                                        <p:tav tm="100000">
                                          <p:val>
                                            <p:strVal val="#ppt_x"/>
                                          </p:val>
                                        </p:tav>
                                      </p:tavLst>
                                    </p:anim>
                                    <p:anim calcmode="lin" valueType="num">
                                      <p:cBhvr additive="base">
                                        <p:cTn id="8" dur="500" fill="hold"/>
                                        <p:tgtEl>
                                          <p:spTgt spid="4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25"/>
                                        </p:tgtEl>
                                        <p:attrNameLst>
                                          <p:attrName>style.visibility</p:attrName>
                                        </p:attrNameLst>
                                      </p:cBhvr>
                                      <p:to>
                                        <p:strVal val="visible"/>
                                      </p:to>
                                    </p:set>
                                    <p:anim calcmode="lin" valueType="num">
                                      <p:cBhvr additive="base">
                                        <p:cTn id="21" dur="500" fill="hold"/>
                                        <p:tgtEl>
                                          <p:spTgt spid="425"/>
                                        </p:tgtEl>
                                        <p:attrNameLst>
                                          <p:attrName>ppt_x</p:attrName>
                                        </p:attrNameLst>
                                      </p:cBhvr>
                                      <p:tavLst>
                                        <p:tav tm="0">
                                          <p:val>
                                            <p:strVal val="#ppt_x"/>
                                          </p:val>
                                        </p:tav>
                                        <p:tav tm="100000">
                                          <p:val>
                                            <p:strVal val="#ppt_x"/>
                                          </p:val>
                                        </p:tav>
                                      </p:tavLst>
                                    </p:anim>
                                    <p:anim calcmode="lin" valueType="num">
                                      <p:cBhvr additive="base">
                                        <p:cTn id="22" dur="500" fill="hold"/>
                                        <p:tgtEl>
                                          <p:spTgt spid="42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 grpId="0" animBg="1"/>
      <p:bldP spid="425" grpId="0" animBg="1"/>
      <p:bldP spid="25"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C2085-11D3-4470-B89D-9193DD0FA325}"/>
              </a:ext>
            </a:extLst>
          </p:cNvPr>
          <p:cNvSpPr>
            <a:spLocks noGrp="1"/>
          </p:cNvSpPr>
          <p:nvPr>
            <p:ph type="ctrTitle"/>
          </p:nvPr>
        </p:nvSpPr>
        <p:spPr>
          <a:xfrm>
            <a:off x="881093" y="1073825"/>
            <a:ext cx="9730164" cy="1380310"/>
          </a:xfrm>
        </p:spPr>
        <p:txBody>
          <a:bodyPr/>
          <a:lstStyle/>
          <a:p>
            <a:r>
              <a:rPr lang="en-CA" dirty="0">
                <a:solidFill>
                  <a:schemeClr val="tx1"/>
                </a:solidFill>
              </a:rPr>
              <a:t>Current Partners as of April 30</a:t>
            </a:r>
            <a:endParaRPr lang="en-US" dirty="0">
              <a:solidFill>
                <a:srgbClr val="FF0000"/>
              </a:solidFill>
            </a:endParaRPr>
          </a:p>
        </p:txBody>
      </p:sp>
      <p:sp>
        <p:nvSpPr>
          <p:cNvPr id="3" name="Subtitle 2">
            <a:extLst>
              <a:ext uri="{FF2B5EF4-FFF2-40B4-BE49-F238E27FC236}">
                <a16:creationId xmlns:a16="http://schemas.microsoft.com/office/drawing/2014/main" id="{1CD46F93-D54F-41AF-396F-D0298A8E22E8}"/>
              </a:ext>
            </a:extLst>
          </p:cNvPr>
          <p:cNvSpPr>
            <a:spLocks noGrp="1"/>
          </p:cNvSpPr>
          <p:nvPr>
            <p:ph type="subTitle" idx="1"/>
          </p:nvPr>
        </p:nvSpPr>
        <p:spPr>
          <a:xfrm>
            <a:off x="1016629" y="460910"/>
            <a:ext cx="5617864" cy="413977"/>
          </a:xfrm>
        </p:spPr>
        <p:txBody>
          <a:bodyPr/>
          <a:lstStyle/>
          <a:p>
            <a:r>
              <a:rPr lang="en-US" dirty="0"/>
              <a:t>TECHNOLOGY AND INDUSTRY PARTNERS</a:t>
            </a:r>
          </a:p>
        </p:txBody>
      </p:sp>
      <p:sp>
        <p:nvSpPr>
          <p:cNvPr id="18" name="Rectangle 17">
            <a:extLst>
              <a:ext uri="{FF2B5EF4-FFF2-40B4-BE49-F238E27FC236}">
                <a16:creationId xmlns:a16="http://schemas.microsoft.com/office/drawing/2014/main" id="{AD5EC497-07FF-1E07-002D-7510CAFD1AA7}"/>
              </a:ext>
            </a:extLst>
          </p:cNvPr>
          <p:cNvSpPr/>
          <p:nvPr/>
        </p:nvSpPr>
        <p:spPr>
          <a:xfrm>
            <a:off x="3663155" y="2003337"/>
            <a:ext cx="2682254" cy="468680"/>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92"/>
              <a:t>Marketing Agencies</a:t>
            </a:r>
          </a:p>
        </p:txBody>
      </p:sp>
      <p:pic>
        <p:nvPicPr>
          <p:cNvPr id="35" name="Picture 34">
            <a:extLst>
              <a:ext uri="{FF2B5EF4-FFF2-40B4-BE49-F238E27FC236}">
                <a16:creationId xmlns:a16="http://schemas.microsoft.com/office/drawing/2014/main" id="{232FF872-949C-A552-7F75-208F20051C2A}"/>
              </a:ext>
            </a:extLst>
          </p:cNvPr>
          <p:cNvPicPr>
            <a:picLocks noChangeAspect="1"/>
          </p:cNvPicPr>
          <p:nvPr/>
        </p:nvPicPr>
        <p:blipFill>
          <a:blip r:embed="rId3"/>
          <a:stretch>
            <a:fillRect/>
          </a:stretch>
        </p:blipFill>
        <p:spPr>
          <a:xfrm>
            <a:off x="4361492" y="2580185"/>
            <a:ext cx="1212039" cy="488947"/>
          </a:xfrm>
          <a:prstGeom prst="rect">
            <a:avLst/>
          </a:prstGeom>
        </p:spPr>
      </p:pic>
      <p:sp>
        <p:nvSpPr>
          <p:cNvPr id="8" name="Rectangle 7">
            <a:extLst>
              <a:ext uri="{FF2B5EF4-FFF2-40B4-BE49-F238E27FC236}">
                <a16:creationId xmlns:a16="http://schemas.microsoft.com/office/drawing/2014/main" id="{0F08B213-208F-F3A7-A754-EBF89CA855FD}"/>
              </a:ext>
            </a:extLst>
          </p:cNvPr>
          <p:cNvSpPr/>
          <p:nvPr/>
        </p:nvSpPr>
        <p:spPr>
          <a:xfrm>
            <a:off x="980900" y="2003337"/>
            <a:ext cx="2688357" cy="4686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92"/>
              <a:t>Lead Aggregation</a:t>
            </a:r>
          </a:p>
        </p:txBody>
      </p:sp>
      <p:pic>
        <p:nvPicPr>
          <p:cNvPr id="39" name="Picture 38">
            <a:extLst>
              <a:ext uri="{FF2B5EF4-FFF2-40B4-BE49-F238E27FC236}">
                <a16:creationId xmlns:a16="http://schemas.microsoft.com/office/drawing/2014/main" id="{8C79B10E-EC11-FDD2-2602-0B2D50EAFE40}"/>
              </a:ext>
            </a:extLst>
          </p:cNvPr>
          <p:cNvPicPr>
            <a:picLocks noChangeAspect="1"/>
          </p:cNvPicPr>
          <p:nvPr/>
        </p:nvPicPr>
        <p:blipFill rotWithShape="1">
          <a:blip r:embed="rId4"/>
          <a:srcRect l="14486" t="20730"/>
          <a:stretch/>
        </p:blipFill>
        <p:spPr>
          <a:xfrm>
            <a:off x="1998842" y="2628532"/>
            <a:ext cx="760377" cy="488947"/>
          </a:xfrm>
          <a:prstGeom prst="rect">
            <a:avLst/>
          </a:prstGeom>
        </p:spPr>
      </p:pic>
      <p:sp>
        <p:nvSpPr>
          <p:cNvPr id="7" name="Rectangle 6">
            <a:extLst>
              <a:ext uri="{FF2B5EF4-FFF2-40B4-BE49-F238E27FC236}">
                <a16:creationId xmlns:a16="http://schemas.microsoft.com/office/drawing/2014/main" id="{B43AED49-D6AE-DA05-C0B8-56DE13C94193}"/>
              </a:ext>
            </a:extLst>
          </p:cNvPr>
          <p:cNvSpPr/>
          <p:nvPr/>
        </p:nvSpPr>
        <p:spPr>
          <a:xfrm>
            <a:off x="6351136" y="2003337"/>
            <a:ext cx="2682254" cy="47547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92"/>
              <a:t>Lead Generation</a:t>
            </a:r>
          </a:p>
        </p:txBody>
      </p:sp>
      <p:pic>
        <p:nvPicPr>
          <p:cNvPr id="42" name="Picture 41">
            <a:extLst>
              <a:ext uri="{FF2B5EF4-FFF2-40B4-BE49-F238E27FC236}">
                <a16:creationId xmlns:a16="http://schemas.microsoft.com/office/drawing/2014/main" id="{51ED4F84-0850-6B38-E4F3-DF03C32B0A80}"/>
              </a:ext>
            </a:extLst>
          </p:cNvPr>
          <p:cNvPicPr>
            <a:picLocks noChangeAspect="1"/>
          </p:cNvPicPr>
          <p:nvPr/>
        </p:nvPicPr>
        <p:blipFill>
          <a:blip r:embed="rId5"/>
          <a:stretch>
            <a:fillRect/>
          </a:stretch>
        </p:blipFill>
        <p:spPr>
          <a:xfrm>
            <a:off x="6900577" y="2568318"/>
            <a:ext cx="1546050" cy="512680"/>
          </a:xfrm>
          <a:prstGeom prst="rect">
            <a:avLst/>
          </a:prstGeom>
        </p:spPr>
      </p:pic>
      <p:sp>
        <p:nvSpPr>
          <p:cNvPr id="4" name="Rectangle 3">
            <a:extLst>
              <a:ext uri="{FF2B5EF4-FFF2-40B4-BE49-F238E27FC236}">
                <a16:creationId xmlns:a16="http://schemas.microsoft.com/office/drawing/2014/main" id="{C7B08D8C-C799-1BA3-639E-97EE7BAA90DF}"/>
              </a:ext>
            </a:extLst>
          </p:cNvPr>
          <p:cNvSpPr/>
          <p:nvPr/>
        </p:nvSpPr>
        <p:spPr>
          <a:xfrm>
            <a:off x="986815" y="4639722"/>
            <a:ext cx="2682254" cy="4686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92"/>
              <a:t>Sales Coaching</a:t>
            </a:r>
          </a:p>
        </p:txBody>
      </p:sp>
      <p:pic>
        <p:nvPicPr>
          <p:cNvPr id="44" name="Picture 43">
            <a:extLst>
              <a:ext uri="{FF2B5EF4-FFF2-40B4-BE49-F238E27FC236}">
                <a16:creationId xmlns:a16="http://schemas.microsoft.com/office/drawing/2014/main" id="{4A5CC9DB-EDC8-1610-E2CD-D664ED19D615}"/>
              </a:ext>
            </a:extLst>
          </p:cNvPr>
          <p:cNvPicPr>
            <a:picLocks noChangeAspect="1"/>
          </p:cNvPicPr>
          <p:nvPr/>
        </p:nvPicPr>
        <p:blipFill>
          <a:blip r:embed="rId6"/>
          <a:stretch>
            <a:fillRect/>
          </a:stretch>
        </p:blipFill>
        <p:spPr>
          <a:xfrm>
            <a:off x="584668" y="5278453"/>
            <a:ext cx="1452725" cy="432578"/>
          </a:xfrm>
          <a:prstGeom prst="rect">
            <a:avLst/>
          </a:prstGeom>
        </p:spPr>
      </p:pic>
      <p:pic>
        <p:nvPicPr>
          <p:cNvPr id="46" name="Picture 45">
            <a:extLst>
              <a:ext uri="{FF2B5EF4-FFF2-40B4-BE49-F238E27FC236}">
                <a16:creationId xmlns:a16="http://schemas.microsoft.com/office/drawing/2014/main" id="{EDC4015F-6596-32B7-E10E-1F2F13504A23}"/>
              </a:ext>
            </a:extLst>
          </p:cNvPr>
          <p:cNvPicPr>
            <a:picLocks noChangeAspect="1"/>
          </p:cNvPicPr>
          <p:nvPr/>
        </p:nvPicPr>
        <p:blipFill>
          <a:blip r:embed="rId7"/>
          <a:stretch>
            <a:fillRect/>
          </a:stretch>
        </p:blipFill>
        <p:spPr>
          <a:xfrm>
            <a:off x="479215" y="5920255"/>
            <a:ext cx="1663630" cy="446340"/>
          </a:xfrm>
          <a:prstGeom prst="rect">
            <a:avLst/>
          </a:prstGeom>
        </p:spPr>
      </p:pic>
      <p:pic>
        <p:nvPicPr>
          <p:cNvPr id="48" name="Picture 47">
            <a:extLst>
              <a:ext uri="{FF2B5EF4-FFF2-40B4-BE49-F238E27FC236}">
                <a16:creationId xmlns:a16="http://schemas.microsoft.com/office/drawing/2014/main" id="{79D07C02-89AF-6E94-7D42-D75661EE4253}"/>
              </a:ext>
            </a:extLst>
          </p:cNvPr>
          <p:cNvPicPr>
            <a:picLocks noChangeAspect="1"/>
          </p:cNvPicPr>
          <p:nvPr/>
        </p:nvPicPr>
        <p:blipFill>
          <a:blip r:embed="rId8"/>
          <a:stretch>
            <a:fillRect/>
          </a:stretch>
        </p:blipFill>
        <p:spPr>
          <a:xfrm>
            <a:off x="2322008" y="5932974"/>
            <a:ext cx="1460748" cy="446340"/>
          </a:xfrm>
          <a:prstGeom prst="rect">
            <a:avLst/>
          </a:prstGeom>
        </p:spPr>
      </p:pic>
      <p:sp>
        <p:nvSpPr>
          <p:cNvPr id="5" name="Rectangle 4">
            <a:extLst>
              <a:ext uri="{FF2B5EF4-FFF2-40B4-BE49-F238E27FC236}">
                <a16:creationId xmlns:a16="http://schemas.microsoft.com/office/drawing/2014/main" id="{A558FB09-ECE4-42FE-D3D3-A429AEC1099F}"/>
              </a:ext>
            </a:extLst>
          </p:cNvPr>
          <p:cNvSpPr/>
          <p:nvPr/>
        </p:nvSpPr>
        <p:spPr>
          <a:xfrm>
            <a:off x="3669069" y="4639722"/>
            <a:ext cx="2682254" cy="468680"/>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92"/>
              <a:t>Sales Enablement</a:t>
            </a:r>
          </a:p>
        </p:txBody>
      </p:sp>
      <p:pic>
        <p:nvPicPr>
          <p:cNvPr id="50" name="Picture 49">
            <a:extLst>
              <a:ext uri="{FF2B5EF4-FFF2-40B4-BE49-F238E27FC236}">
                <a16:creationId xmlns:a16="http://schemas.microsoft.com/office/drawing/2014/main" id="{95B38BBB-0234-AED5-4283-75FC01FBCDC8}"/>
              </a:ext>
            </a:extLst>
          </p:cNvPr>
          <p:cNvPicPr>
            <a:picLocks noChangeAspect="1"/>
          </p:cNvPicPr>
          <p:nvPr/>
        </p:nvPicPr>
        <p:blipFill>
          <a:blip r:embed="rId9"/>
          <a:stretch>
            <a:fillRect/>
          </a:stretch>
        </p:blipFill>
        <p:spPr>
          <a:xfrm>
            <a:off x="4428352" y="5285418"/>
            <a:ext cx="1117620" cy="468680"/>
          </a:xfrm>
          <a:prstGeom prst="rect">
            <a:avLst/>
          </a:prstGeom>
        </p:spPr>
      </p:pic>
      <p:pic>
        <p:nvPicPr>
          <p:cNvPr id="52" name="Picture 51">
            <a:extLst>
              <a:ext uri="{FF2B5EF4-FFF2-40B4-BE49-F238E27FC236}">
                <a16:creationId xmlns:a16="http://schemas.microsoft.com/office/drawing/2014/main" id="{CE8D0BE3-8F75-1C01-EF78-16807ED2732C}"/>
              </a:ext>
            </a:extLst>
          </p:cNvPr>
          <p:cNvPicPr>
            <a:picLocks noChangeAspect="1"/>
          </p:cNvPicPr>
          <p:nvPr/>
        </p:nvPicPr>
        <p:blipFill>
          <a:blip r:embed="rId10"/>
          <a:stretch>
            <a:fillRect/>
          </a:stretch>
        </p:blipFill>
        <p:spPr>
          <a:xfrm>
            <a:off x="3825561" y="5859214"/>
            <a:ext cx="2280655" cy="563757"/>
          </a:xfrm>
          <a:prstGeom prst="rect">
            <a:avLst/>
          </a:prstGeom>
        </p:spPr>
      </p:pic>
      <p:pic>
        <p:nvPicPr>
          <p:cNvPr id="54" name="Picture 53">
            <a:extLst>
              <a:ext uri="{FF2B5EF4-FFF2-40B4-BE49-F238E27FC236}">
                <a16:creationId xmlns:a16="http://schemas.microsoft.com/office/drawing/2014/main" id="{67B2E7C0-20E7-9C4E-9925-FF4684B7AAF9}"/>
              </a:ext>
            </a:extLst>
          </p:cNvPr>
          <p:cNvPicPr>
            <a:picLocks noChangeAspect="1"/>
          </p:cNvPicPr>
          <p:nvPr/>
        </p:nvPicPr>
        <p:blipFill>
          <a:blip r:embed="rId11"/>
          <a:stretch>
            <a:fillRect/>
          </a:stretch>
        </p:blipFill>
        <p:spPr>
          <a:xfrm>
            <a:off x="4216140" y="6494649"/>
            <a:ext cx="1460748" cy="537788"/>
          </a:xfrm>
          <a:prstGeom prst="rect">
            <a:avLst/>
          </a:prstGeom>
        </p:spPr>
      </p:pic>
      <p:sp>
        <p:nvSpPr>
          <p:cNvPr id="19" name="Rectangle 18">
            <a:extLst>
              <a:ext uri="{FF2B5EF4-FFF2-40B4-BE49-F238E27FC236}">
                <a16:creationId xmlns:a16="http://schemas.microsoft.com/office/drawing/2014/main" id="{50E72FDA-3FDB-5423-D08A-6AC2859DDB17}"/>
              </a:ext>
            </a:extLst>
          </p:cNvPr>
          <p:cNvSpPr/>
          <p:nvPr/>
        </p:nvSpPr>
        <p:spPr>
          <a:xfrm>
            <a:off x="6351323" y="4639722"/>
            <a:ext cx="2681879" cy="4686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92"/>
              <a:t>Measurements</a:t>
            </a:r>
          </a:p>
        </p:txBody>
      </p:sp>
      <p:pic>
        <p:nvPicPr>
          <p:cNvPr id="55" name="Picture 2">
            <a:extLst>
              <a:ext uri="{FF2B5EF4-FFF2-40B4-BE49-F238E27FC236}">
                <a16:creationId xmlns:a16="http://schemas.microsoft.com/office/drawing/2014/main" id="{39C3C388-B87F-955A-D307-FD3810FAA430}"/>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57252"/>
          <a:stretch/>
        </p:blipFill>
        <p:spPr bwMode="auto">
          <a:xfrm>
            <a:off x="6939227" y="5143819"/>
            <a:ext cx="1527597" cy="71539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6E464969-9675-CE05-1058-F9C1B392B27C}"/>
              </a:ext>
            </a:extLst>
          </p:cNvPr>
          <p:cNvSpPr/>
          <p:nvPr/>
        </p:nvSpPr>
        <p:spPr>
          <a:xfrm>
            <a:off x="9027287" y="2003337"/>
            <a:ext cx="2682254" cy="468680"/>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92"/>
              <a:t>CRMs</a:t>
            </a:r>
          </a:p>
        </p:txBody>
      </p:sp>
      <p:pic>
        <p:nvPicPr>
          <p:cNvPr id="59" name="Picture 58">
            <a:extLst>
              <a:ext uri="{FF2B5EF4-FFF2-40B4-BE49-F238E27FC236}">
                <a16:creationId xmlns:a16="http://schemas.microsoft.com/office/drawing/2014/main" id="{ED48A308-D5D0-A13F-278E-579396966C13}"/>
              </a:ext>
            </a:extLst>
          </p:cNvPr>
          <p:cNvPicPr>
            <a:picLocks noChangeAspect="1"/>
          </p:cNvPicPr>
          <p:nvPr/>
        </p:nvPicPr>
        <p:blipFill>
          <a:blip r:embed="rId13"/>
          <a:stretch>
            <a:fillRect/>
          </a:stretch>
        </p:blipFill>
        <p:spPr>
          <a:xfrm>
            <a:off x="9549640" y="2629894"/>
            <a:ext cx="1635534" cy="436531"/>
          </a:xfrm>
          <a:prstGeom prst="rect">
            <a:avLst/>
          </a:prstGeom>
        </p:spPr>
      </p:pic>
      <p:sp>
        <p:nvSpPr>
          <p:cNvPr id="25" name="Rectangle 24">
            <a:extLst>
              <a:ext uri="{FF2B5EF4-FFF2-40B4-BE49-F238E27FC236}">
                <a16:creationId xmlns:a16="http://schemas.microsoft.com/office/drawing/2014/main" id="{6B974869-2BC7-09BD-1123-A5BB27BA0BD2}"/>
              </a:ext>
            </a:extLst>
          </p:cNvPr>
          <p:cNvSpPr/>
          <p:nvPr/>
        </p:nvSpPr>
        <p:spPr>
          <a:xfrm>
            <a:off x="9033202" y="4639722"/>
            <a:ext cx="2688357" cy="468680"/>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92"/>
              <a:t>Quoting</a:t>
            </a:r>
          </a:p>
        </p:txBody>
      </p:sp>
      <p:pic>
        <p:nvPicPr>
          <p:cNvPr id="63" name="Picture 62">
            <a:extLst>
              <a:ext uri="{FF2B5EF4-FFF2-40B4-BE49-F238E27FC236}">
                <a16:creationId xmlns:a16="http://schemas.microsoft.com/office/drawing/2014/main" id="{B57B0FC5-7095-347D-DD50-CAEED13441F8}"/>
              </a:ext>
            </a:extLst>
          </p:cNvPr>
          <p:cNvPicPr>
            <a:picLocks noChangeAspect="1"/>
          </p:cNvPicPr>
          <p:nvPr/>
        </p:nvPicPr>
        <p:blipFill>
          <a:blip r:embed="rId14"/>
          <a:stretch>
            <a:fillRect/>
          </a:stretch>
        </p:blipFill>
        <p:spPr>
          <a:xfrm>
            <a:off x="9860080" y="5282319"/>
            <a:ext cx="1087801" cy="468680"/>
          </a:xfrm>
          <a:prstGeom prst="rect">
            <a:avLst/>
          </a:prstGeom>
        </p:spPr>
      </p:pic>
      <p:pic>
        <p:nvPicPr>
          <p:cNvPr id="6" name="Picture 5" descr="A white rectangular sign with black text&#10;&#10;Description automatically generated">
            <a:extLst>
              <a:ext uri="{FF2B5EF4-FFF2-40B4-BE49-F238E27FC236}">
                <a16:creationId xmlns:a16="http://schemas.microsoft.com/office/drawing/2014/main" id="{D2F16793-0F5E-155E-392C-9259C4FF3EFD}"/>
              </a:ext>
            </a:extLst>
          </p:cNvPr>
          <p:cNvPicPr>
            <a:picLocks noChangeAspect="1"/>
          </p:cNvPicPr>
          <p:nvPr/>
        </p:nvPicPr>
        <p:blipFill rotWithShape="1">
          <a:blip r:embed="rId15"/>
          <a:srcRect l="26914" t="39461" r="26682" b="38217"/>
          <a:stretch/>
        </p:blipFill>
        <p:spPr>
          <a:xfrm>
            <a:off x="4523280" y="3123875"/>
            <a:ext cx="962003" cy="468515"/>
          </a:xfrm>
          <a:prstGeom prst="rect">
            <a:avLst/>
          </a:prstGeom>
        </p:spPr>
      </p:pic>
      <p:pic>
        <p:nvPicPr>
          <p:cNvPr id="9" name="Picture 8" descr="A black background with blue and grey text&#10;&#10;Description automatically generated">
            <a:extLst>
              <a:ext uri="{FF2B5EF4-FFF2-40B4-BE49-F238E27FC236}">
                <a16:creationId xmlns:a16="http://schemas.microsoft.com/office/drawing/2014/main" id="{3505FD04-11B8-0B2E-5CA6-14CEB1F7F397}"/>
              </a:ext>
            </a:extLst>
          </p:cNvPr>
          <p:cNvPicPr>
            <a:picLocks noChangeAspect="1"/>
          </p:cNvPicPr>
          <p:nvPr/>
        </p:nvPicPr>
        <p:blipFill rotWithShape="1">
          <a:blip r:embed="rId16"/>
          <a:srcRect l="16937" t="36995" r="16705" b="38265"/>
          <a:stretch/>
        </p:blipFill>
        <p:spPr>
          <a:xfrm>
            <a:off x="2322008" y="5262178"/>
            <a:ext cx="1254887" cy="485402"/>
          </a:xfrm>
          <a:prstGeom prst="rect">
            <a:avLst/>
          </a:prstGeom>
        </p:spPr>
      </p:pic>
      <p:pic>
        <p:nvPicPr>
          <p:cNvPr id="10" name="Graphic 9">
            <a:extLst>
              <a:ext uri="{FF2B5EF4-FFF2-40B4-BE49-F238E27FC236}">
                <a16:creationId xmlns:a16="http://schemas.microsoft.com/office/drawing/2014/main" id="{DC7D2C0A-4D65-04C0-CA73-05487360529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36281" y="6559433"/>
            <a:ext cx="2302855" cy="240298"/>
          </a:xfrm>
          <a:prstGeom prst="rect">
            <a:avLst/>
          </a:prstGeom>
        </p:spPr>
      </p:pic>
    </p:spTree>
    <p:extLst>
      <p:ext uri="{BB962C8B-B14F-4D97-AF65-F5344CB8AC3E}">
        <p14:creationId xmlns:p14="http://schemas.microsoft.com/office/powerpoint/2010/main" val="1609468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189FEE-CCBA-4D61-BFF4-535C2B5DD8C8}"/>
              </a:ext>
            </a:extLst>
          </p:cNvPr>
          <p:cNvSpPr>
            <a:spLocks noGrp="1"/>
          </p:cNvSpPr>
          <p:nvPr>
            <p:ph type="ctrTitle"/>
          </p:nvPr>
        </p:nvSpPr>
        <p:spPr>
          <a:xfrm>
            <a:off x="836908" y="987160"/>
            <a:ext cx="11360947" cy="681492"/>
          </a:xfrm>
        </p:spPr>
        <p:txBody>
          <a:bodyPr>
            <a:normAutofit fontScale="90000"/>
          </a:bodyPr>
          <a:lstStyle/>
          <a:p>
            <a:r>
              <a:rPr lang="en-CA" dirty="0">
                <a:solidFill>
                  <a:srgbClr val="F69F48"/>
                </a:solidFill>
              </a:rPr>
              <a:t>FY 2023 and Q1 2024</a:t>
            </a:r>
          </a:p>
        </p:txBody>
      </p:sp>
      <p:sp>
        <p:nvSpPr>
          <p:cNvPr id="2" name="Subtitle 1">
            <a:extLst>
              <a:ext uri="{FF2B5EF4-FFF2-40B4-BE49-F238E27FC236}">
                <a16:creationId xmlns:a16="http://schemas.microsoft.com/office/drawing/2014/main" id="{626B25F1-4A85-424E-97F3-C02CCEA0136D}"/>
              </a:ext>
            </a:extLst>
          </p:cNvPr>
          <p:cNvSpPr>
            <a:spLocks noGrp="1"/>
          </p:cNvSpPr>
          <p:nvPr>
            <p:ph type="subTitle" idx="1"/>
          </p:nvPr>
        </p:nvSpPr>
        <p:spPr/>
        <p:txBody>
          <a:bodyPr/>
          <a:lstStyle/>
          <a:p>
            <a:r>
              <a:rPr lang="en-US"/>
              <a:t>FINANCIALS OVERVIEW</a:t>
            </a:r>
            <a:endParaRPr lang="en-CA"/>
          </a:p>
        </p:txBody>
      </p:sp>
      <p:sp>
        <p:nvSpPr>
          <p:cNvPr id="3" name="Text Placeholder 2">
            <a:extLst>
              <a:ext uri="{FF2B5EF4-FFF2-40B4-BE49-F238E27FC236}">
                <a16:creationId xmlns:a16="http://schemas.microsoft.com/office/drawing/2014/main" id="{D63BF953-4947-49D3-94E6-C895F0228F24}"/>
              </a:ext>
            </a:extLst>
          </p:cNvPr>
          <p:cNvSpPr>
            <a:spLocks noGrp="1"/>
          </p:cNvSpPr>
          <p:nvPr>
            <p:ph type="body" sz="quarter" idx="14"/>
          </p:nvPr>
        </p:nvSpPr>
        <p:spPr>
          <a:xfrm>
            <a:off x="726546" y="1807290"/>
            <a:ext cx="5618095" cy="3662858"/>
          </a:xfrm>
        </p:spPr>
        <p:txBody>
          <a:bodyPr vert="horz" lIns="91440" tIns="45720" rIns="91440" bIns="45720" rtlCol="0" anchor="t">
            <a:noAutofit/>
          </a:bodyPr>
          <a:lstStyle/>
          <a:p>
            <a:pPr>
              <a:spcBef>
                <a:spcPts val="631"/>
              </a:spcBef>
            </a:pPr>
            <a:r>
              <a:rPr lang="en-US" sz="1650" dirty="0">
                <a:latin typeface="Public Sans"/>
              </a:rPr>
              <a:t>Accelerating revenue growth profile</a:t>
            </a:r>
          </a:p>
          <a:p>
            <a:pPr marL="285750" indent="-285750">
              <a:spcBef>
                <a:spcPts val="631"/>
              </a:spcBef>
              <a:buFont typeface="Arial" panose="02000504020000020004" pitchFamily="50" charset="0"/>
              <a:buChar char="•"/>
            </a:pPr>
            <a:r>
              <a:rPr lang="en-US" sz="1650" dirty="0">
                <a:latin typeface="Public Sans"/>
              </a:rPr>
              <a:t>strong and growing recurring revenue</a:t>
            </a:r>
          </a:p>
          <a:p>
            <a:pPr marL="285750" indent="-285750">
              <a:spcBef>
                <a:spcPts val="631"/>
              </a:spcBef>
              <a:buFont typeface="Arial" panose="02000504020000020004" pitchFamily="50" charset="0"/>
              <a:buChar char="•"/>
            </a:pPr>
            <a:r>
              <a:rPr lang="en-US" sz="1650" dirty="0">
                <a:latin typeface="BentonSans"/>
              </a:rPr>
              <a:t>broad-based growth across all business segments</a:t>
            </a:r>
            <a:endParaRPr lang="en-US" dirty="0"/>
          </a:p>
          <a:p>
            <a:pPr marL="300355" indent="-300355">
              <a:spcBef>
                <a:spcPts val="631"/>
              </a:spcBef>
              <a:buFont typeface="Arial" panose="020B0604020202020204" pitchFamily="34" charset="0"/>
              <a:buChar char="•"/>
            </a:pPr>
            <a:r>
              <a:rPr lang="en-US" sz="1650" dirty="0">
                <a:latin typeface="Public Sans"/>
              </a:rPr>
              <a:t>Strong underlying margin profile built to scale</a:t>
            </a:r>
          </a:p>
          <a:p>
            <a:pPr>
              <a:spcBef>
                <a:spcPts val="631"/>
              </a:spcBef>
            </a:pPr>
            <a:r>
              <a:rPr lang="en-US" sz="1650" dirty="0">
                <a:latin typeface="Public Sans"/>
              </a:rPr>
              <a:t>Solid balance sheet with net cash position</a:t>
            </a:r>
            <a:endParaRPr lang="en-CA" sz="1650" dirty="0">
              <a:latin typeface="Public Sans"/>
            </a:endParaRPr>
          </a:p>
          <a:p>
            <a:pPr marL="285750" indent="-285750">
              <a:spcBef>
                <a:spcPts val="631"/>
              </a:spcBef>
              <a:buFont typeface="Arial" panose="02000504020000020004" pitchFamily="50" charset="0"/>
              <a:buChar char="•"/>
            </a:pPr>
            <a:r>
              <a:rPr lang="en-US" sz="1650" dirty="0">
                <a:latin typeface="Public Sans"/>
              </a:rPr>
              <a:t>Invested to grow platform for integration with partners, and sales and marketing</a:t>
            </a:r>
          </a:p>
          <a:p>
            <a:pPr marL="285750" indent="-285750">
              <a:spcBef>
                <a:spcPts val="631"/>
              </a:spcBef>
              <a:buFont typeface="Arial" panose="02000504020000020004" pitchFamily="50" charset="0"/>
              <a:buChar char="•"/>
            </a:pPr>
            <a:r>
              <a:rPr lang="en-US" sz="1650" dirty="0">
                <a:latin typeface="Public Sans"/>
              </a:rPr>
              <a:t>Focus on increasing recurring revenue will lead to future profitability (FY 2024)</a:t>
            </a:r>
          </a:p>
          <a:p>
            <a:pPr>
              <a:spcBef>
                <a:spcPts val="631"/>
              </a:spcBef>
            </a:pPr>
            <a:r>
              <a:rPr lang="en-US" sz="1650" dirty="0">
                <a:latin typeface="Public Sans"/>
              </a:rPr>
              <a:t>Q1 2024 results:</a:t>
            </a:r>
          </a:p>
          <a:p>
            <a:pPr marL="285750" indent="-285750">
              <a:spcBef>
                <a:spcPts val="631"/>
              </a:spcBef>
              <a:buFont typeface="Arial" panose="020B0604020202020204" pitchFamily="34" charset="0"/>
              <a:buChar char="•"/>
            </a:pPr>
            <a:r>
              <a:rPr lang="en-US" sz="1650" dirty="0">
                <a:latin typeface="Public Sans"/>
              </a:rPr>
              <a:t>Revenue $1,479,390 up 9% over Q1 2023.</a:t>
            </a:r>
          </a:p>
          <a:p>
            <a:pPr marL="285750" indent="-285750">
              <a:spcBef>
                <a:spcPts val="631"/>
              </a:spcBef>
              <a:buFont typeface="Arial" panose="020B0604020202020204" pitchFamily="34" charset="0"/>
              <a:buChar char="•"/>
            </a:pPr>
            <a:r>
              <a:rPr lang="en-US" sz="1650" dirty="0">
                <a:latin typeface="Public Sans"/>
              </a:rPr>
              <a:t>Margin 75% vs 73%.</a:t>
            </a:r>
          </a:p>
          <a:p>
            <a:pPr marL="285750" indent="-285750">
              <a:spcBef>
                <a:spcPts val="631"/>
              </a:spcBef>
              <a:buFont typeface="Arial" panose="020B0604020202020204" pitchFamily="34" charset="0"/>
              <a:buChar char="•"/>
            </a:pPr>
            <a:r>
              <a:rPr lang="en-US" sz="1650" dirty="0">
                <a:latin typeface="Public Sans"/>
              </a:rPr>
              <a:t>Deferred Revenue $2,057,303</a:t>
            </a:r>
          </a:p>
          <a:p>
            <a:pPr marL="285750" indent="-285750">
              <a:spcBef>
                <a:spcPts val="631"/>
              </a:spcBef>
              <a:buFont typeface="Arial" panose="02000504020000020004" pitchFamily="50" charset="0"/>
              <a:buChar char="•"/>
            </a:pPr>
            <a:endParaRPr lang="en-US" sz="1650" dirty="0">
              <a:latin typeface="Public Sans"/>
            </a:endParaRPr>
          </a:p>
          <a:p>
            <a:pPr marL="285750" indent="-285750">
              <a:spcBef>
                <a:spcPts val="631"/>
              </a:spcBef>
              <a:buFont typeface="Arial" panose="02000504020000020004" pitchFamily="50" charset="0"/>
              <a:buChar char="•"/>
            </a:pPr>
            <a:endParaRPr lang="en-US" sz="1650" dirty="0">
              <a:latin typeface="Public Sans"/>
            </a:endParaRPr>
          </a:p>
          <a:p>
            <a:pPr>
              <a:spcBef>
                <a:spcPts val="631"/>
              </a:spcBef>
            </a:pPr>
            <a:endParaRPr lang="en-CA" sz="1650" dirty="0">
              <a:latin typeface="Public Sans"/>
            </a:endParaRPr>
          </a:p>
        </p:txBody>
      </p:sp>
      <p:graphicFrame>
        <p:nvGraphicFramePr>
          <p:cNvPr id="10" name="Table 10">
            <a:extLst>
              <a:ext uri="{FF2B5EF4-FFF2-40B4-BE49-F238E27FC236}">
                <a16:creationId xmlns:a16="http://schemas.microsoft.com/office/drawing/2014/main" id="{F2C6FEBC-619A-480F-B7C1-E3A0BD916F32}"/>
              </a:ext>
            </a:extLst>
          </p:cNvPr>
          <p:cNvGraphicFramePr>
            <a:graphicFrameLocks noGrp="1"/>
          </p:cNvGraphicFramePr>
          <p:nvPr>
            <p:extLst>
              <p:ext uri="{D42A27DB-BD31-4B8C-83A1-F6EECF244321}">
                <p14:modId xmlns:p14="http://schemas.microsoft.com/office/powerpoint/2010/main" val="1145950684"/>
              </p:ext>
            </p:extLst>
          </p:nvPr>
        </p:nvGraphicFramePr>
        <p:xfrm>
          <a:off x="6517381" y="3163064"/>
          <a:ext cx="5491488" cy="2978948"/>
        </p:xfrm>
        <a:graphic>
          <a:graphicData uri="http://schemas.openxmlformats.org/drawingml/2006/table">
            <a:tbl>
              <a:tblPr firstRow="1" firstCol="1" bandRow="1">
                <a:tableStyleId>{1FECB4D8-DB02-4DC6-A0A2-4F2EBAE1DC90}</a:tableStyleId>
              </a:tblPr>
              <a:tblGrid>
                <a:gridCol w="1372872">
                  <a:extLst>
                    <a:ext uri="{9D8B030D-6E8A-4147-A177-3AD203B41FA5}">
                      <a16:colId xmlns:a16="http://schemas.microsoft.com/office/drawing/2014/main" val="2618738216"/>
                    </a:ext>
                  </a:extLst>
                </a:gridCol>
                <a:gridCol w="1372872">
                  <a:extLst>
                    <a:ext uri="{9D8B030D-6E8A-4147-A177-3AD203B41FA5}">
                      <a16:colId xmlns:a16="http://schemas.microsoft.com/office/drawing/2014/main" val="2054370248"/>
                    </a:ext>
                  </a:extLst>
                </a:gridCol>
                <a:gridCol w="1372872">
                  <a:extLst>
                    <a:ext uri="{9D8B030D-6E8A-4147-A177-3AD203B41FA5}">
                      <a16:colId xmlns:a16="http://schemas.microsoft.com/office/drawing/2014/main" val="2153704805"/>
                    </a:ext>
                  </a:extLst>
                </a:gridCol>
                <a:gridCol w="1372872">
                  <a:extLst>
                    <a:ext uri="{9D8B030D-6E8A-4147-A177-3AD203B41FA5}">
                      <a16:colId xmlns:a16="http://schemas.microsoft.com/office/drawing/2014/main" val="1977391982"/>
                    </a:ext>
                  </a:extLst>
                </a:gridCol>
              </a:tblGrid>
              <a:tr h="430894">
                <a:tc>
                  <a:txBody>
                    <a:bodyPr/>
                    <a:lstStyle/>
                    <a:p>
                      <a:pPr algn="ctr"/>
                      <a:endParaRPr lang="en-CA" sz="2000" dirty="0"/>
                    </a:p>
                  </a:txBody>
                  <a:tcPr marL="96119" marR="96119" marT="48060" marB="48060" anchor="ctr"/>
                </a:tc>
                <a:tc>
                  <a:txBody>
                    <a:bodyPr/>
                    <a:lstStyle/>
                    <a:p>
                      <a:pPr algn="ctr"/>
                      <a:r>
                        <a:rPr lang="en-US" sz="2000" dirty="0"/>
                        <a:t>FY 2022</a:t>
                      </a:r>
                      <a:endParaRPr lang="en-CA" sz="2000" dirty="0"/>
                    </a:p>
                  </a:txBody>
                  <a:tcPr marL="96119" marR="96119" marT="48060" marB="48060" anchor="ctr"/>
                </a:tc>
                <a:tc>
                  <a:txBody>
                    <a:bodyPr/>
                    <a:lstStyle/>
                    <a:p>
                      <a:pPr algn="ctr"/>
                      <a:r>
                        <a:rPr lang="en-US" sz="2000" dirty="0"/>
                        <a:t>FY 2023</a:t>
                      </a:r>
                      <a:endParaRPr lang="en-CA" sz="2000" dirty="0"/>
                    </a:p>
                  </a:txBody>
                  <a:tcPr marL="96119" marR="96119" marT="48060" marB="48060" anchor="ctr"/>
                </a:tc>
                <a:tc>
                  <a:txBody>
                    <a:bodyPr/>
                    <a:lstStyle/>
                    <a:p>
                      <a:pPr algn="ctr"/>
                      <a:r>
                        <a:rPr lang="en-US" sz="2000"/>
                        <a:t>Y/Y</a:t>
                      </a:r>
                      <a:endParaRPr lang="en-CA" sz="2000"/>
                    </a:p>
                  </a:txBody>
                  <a:tcPr marL="96119" marR="96119" marT="48060" marB="48060" anchor="ctr"/>
                </a:tc>
                <a:extLst>
                  <a:ext uri="{0D108BD9-81ED-4DB2-BD59-A6C34878D82A}">
                    <a16:rowId xmlns:a16="http://schemas.microsoft.com/office/drawing/2014/main" val="1527461252"/>
                  </a:ext>
                </a:extLst>
              </a:tr>
              <a:tr h="430894">
                <a:tc>
                  <a:txBody>
                    <a:bodyPr/>
                    <a:lstStyle/>
                    <a:p>
                      <a:pPr algn="ctr"/>
                      <a:r>
                        <a:rPr lang="en-US" sz="2000"/>
                        <a:t>Revenue</a:t>
                      </a:r>
                    </a:p>
                  </a:txBody>
                  <a:tcPr marL="96119" marR="96119" marT="48060" marB="48060" anchor="ctr"/>
                </a:tc>
                <a:tc>
                  <a:txBody>
                    <a:bodyPr/>
                    <a:lstStyle/>
                    <a:p>
                      <a:pPr marL="0" marR="0" lvl="0" indent="0" algn="ctr" defTabSz="961217" rtl="0" eaLnBrk="1" fontAlgn="auto" latinLnBrk="0" hangingPunct="1">
                        <a:lnSpc>
                          <a:spcPct val="100000"/>
                        </a:lnSpc>
                        <a:spcBef>
                          <a:spcPts val="0"/>
                        </a:spcBef>
                        <a:spcAft>
                          <a:spcPts val="0"/>
                        </a:spcAft>
                        <a:buClrTx/>
                        <a:buSzTx/>
                        <a:buFontTx/>
                        <a:buNone/>
                        <a:tabLst/>
                        <a:defRPr/>
                      </a:pPr>
                      <a:r>
                        <a:rPr lang="en-US" sz="2000" dirty="0"/>
                        <a:t>$5,941,830</a:t>
                      </a:r>
                      <a:endParaRPr lang="en-CA" sz="2000" dirty="0"/>
                    </a:p>
                  </a:txBody>
                  <a:tcPr marL="96119" marR="96119" marT="48060" marB="48060" anchor="ctr"/>
                </a:tc>
                <a:tc>
                  <a:txBody>
                    <a:bodyPr/>
                    <a:lstStyle/>
                    <a:p>
                      <a:pPr marL="0" marR="0" lvl="0" indent="0" algn="ctr" defTabSz="961217" rtl="0" eaLnBrk="1" fontAlgn="auto" latinLnBrk="0" hangingPunct="1">
                        <a:lnSpc>
                          <a:spcPct val="100000"/>
                        </a:lnSpc>
                        <a:spcBef>
                          <a:spcPts val="0"/>
                        </a:spcBef>
                        <a:spcAft>
                          <a:spcPts val="0"/>
                        </a:spcAft>
                        <a:buClrTx/>
                        <a:buSzTx/>
                        <a:buFontTx/>
                        <a:buNone/>
                        <a:tabLst/>
                        <a:defRPr/>
                      </a:pPr>
                      <a:r>
                        <a:rPr lang="en-US" sz="2000" dirty="0"/>
                        <a:t>$6,292,601</a:t>
                      </a:r>
                      <a:endParaRPr lang="en-CA" sz="2000" dirty="0"/>
                    </a:p>
                  </a:txBody>
                  <a:tcPr marL="96119" marR="96119" marT="48060" marB="48060" anchor="ctr"/>
                </a:tc>
                <a:tc>
                  <a:txBody>
                    <a:bodyPr/>
                    <a:lstStyle/>
                    <a:p>
                      <a:pPr algn="ctr"/>
                      <a:r>
                        <a:rPr lang="en-US" sz="2000" dirty="0"/>
                        <a:t>+6%</a:t>
                      </a:r>
                      <a:endParaRPr lang="en-CA" sz="2000" dirty="0"/>
                    </a:p>
                  </a:txBody>
                  <a:tcPr marL="96119" marR="96119" marT="48060" marB="48060" anchor="ctr"/>
                </a:tc>
                <a:extLst>
                  <a:ext uri="{0D108BD9-81ED-4DB2-BD59-A6C34878D82A}">
                    <a16:rowId xmlns:a16="http://schemas.microsoft.com/office/drawing/2014/main" val="2553421432"/>
                  </a:ext>
                </a:extLst>
              </a:tr>
              <a:tr h="608872">
                <a:tc>
                  <a:txBody>
                    <a:bodyPr/>
                    <a:lstStyle/>
                    <a:p>
                      <a:pPr algn="ctr"/>
                      <a:r>
                        <a:rPr lang="en-US" sz="2000"/>
                        <a:t>Gross Margin</a:t>
                      </a:r>
                    </a:p>
                  </a:txBody>
                  <a:tcPr marL="96119" marR="96119" marT="48060" marB="48060" anchor="ctr"/>
                </a:tc>
                <a:tc>
                  <a:txBody>
                    <a:bodyPr/>
                    <a:lstStyle/>
                    <a:p>
                      <a:pPr algn="ctr"/>
                      <a:r>
                        <a:rPr lang="en-US" sz="2000" dirty="0"/>
                        <a:t>64%</a:t>
                      </a:r>
                      <a:endParaRPr lang="en-CA" sz="2000" dirty="0"/>
                    </a:p>
                  </a:txBody>
                  <a:tcPr marL="96119" marR="96119" marT="48060" marB="48060" anchor="ctr"/>
                </a:tc>
                <a:tc>
                  <a:txBody>
                    <a:bodyPr/>
                    <a:lstStyle/>
                    <a:p>
                      <a:pPr algn="ctr"/>
                      <a:r>
                        <a:rPr lang="en-US" sz="2000" dirty="0"/>
                        <a:t>70%</a:t>
                      </a:r>
                      <a:endParaRPr lang="en-CA" sz="2000" dirty="0"/>
                    </a:p>
                  </a:txBody>
                  <a:tcPr marL="96119" marR="96119" marT="48060" marB="48060" anchor="ctr"/>
                </a:tc>
                <a:tc>
                  <a:txBody>
                    <a:bodyPr/>
                    <a:lstStyle/>
                    <a:p>
                      <a:pPr algn="ctr"/>
                      <a:r>
                        <a:rPr lang="en-US" sz="2000" dirty="0"/>
                        <a:t>+600bps</a:t>
                      </a:r>
                      <a:endParaRPr lang="en-CA" sz="2000" dirty="0"/>
                    </a:p>
                  </a:txBody>
                  <a:tcPr marL="96119" marR="96119" marT="48060" marB="48060" anchor="ctr"/>
                </a:tc>
                <a:extLst>
                  <a:ext uri="{0D108BD9-81ED-4DB2-BD59-A6C34878D82A}">
                    <a16:rowId xmlns:a16="http://schemas.microsoft.com/office/drawing/2014/main" val="3010565889"/>
                  </a:ext>
                </a:extLst>
              </a:tr>
              <a:tr h="430894">
                <a:tc>
                  <a:txBody>
                    <a:bodyPr/>
                    <a:lstStyle/>
                    <a:p>
                      <a:pPr algn="ctr"/>
                      <a:r>
                        <a:rPr lang="en-US" sz="2000" dirty="0"/>
                        <a:t>Deferred Revenue</a:t>
                      </a:r>
                      <a:endParaRPr lang="en-CA" sz="2000" dirty="0"/>
                    </a:p>
                  </a:txBody>
                  <a:tcPr marL="96119" marR="96119" marT="48060" marB="48060" anchor="ctr"/>
                </a:tc>
                <a:tc>
                  <a:txBody>
                    <a:bodyPr/>
                    <a:lstStyle/>
                    <a:p>
                      <a:pPr algn="ctr"/>
                      <a:r>
                        <a:rPr lang="en-US" sz="2000" dirty="0"/>
                        <a:t>$1,413,786</a:t>
                      </a:r>
                      <a:endParaRPr lang="en-CA" sz="2000" dirty="0"/>
                    </a:p>
                  </a:txBody>
                  <a:tcPr marL="96119" marR="96119" marT="48060" marB="48060" anchor="ctr"/>
                </a:tc>
                <a:tc>
                  <a:txBody>
                    <a:bodyPr/>
                    <a:lstStyle/>
                    <a:p>
                      <a:pPr algn="ctr"/>
                      <a:r>
                        <a:rPr lang="en-US" sz="1900" dirty="0"/>
                        <a:t>$1,633,394</a:t>
                      </a:r>
                      <a:endParaRPr lang="en-CA" sz="1900" dirty="0"/>
                    </a:p>
                  </a:txBody>
                  <a:tcPr marL="96119" marR="96119" marT="48060" marB="48060" anchor="ctr"/>
                </a:tc>
                <a:tc>
                  <a:txBody>
                    <a:bodyPr/>
                    <a:lstStyle/>
                    <a:p>
                      <a:pPr algn="ctr"/>
                      <a:r>
                        <a:rPr lang="en-CA" sz="2000" dirty="0"/>
                        <a:t>+16%</a:t>
                      </a:r>
                    </a:p>
                  </a:txBody>
                  <a:tcPr marL="96119" marR="96119" marT="48060" marB="48060" anchor="ctr"/>
                </a:tc>
                <a:extLst>
                  <a:ext uri="{0D108BD9-81ED-4DB2-BD59-A6C34878D82A}">
                    <a16:rowId xmlns:a16="http://schemas.microsoft.com/office/drawing/2014/main" val="381167525"/>
                  </a:ext>
                </a:extLst>
              </a:tr>
              <a:tr h="430894">
                <a:tc>
                  <a:txBody>
                    <a:bodyPr/>
                    <a:lstStyle/>
                    <a:p>
                      <a:pPr algn="ctr"/>
                      <a:r>
                        <a:rPr lang="en-US" sz="2000" dirty="0"/>
                        <a:t>Working Capital*</a:t>
                      </a:r>
                      <a:endParaRPr lang="en-CA" sz="2000" dirty="0"/>
                    </a:p>
                  </a:txBody>
                  <a:tcPr marL="96119" marR="96119" marT="48060" marB="48060" anchor="ctr"/>
                </a:tc>
                <a:tc>
                  <a:txBody>
                    <a:bodyPr/>
                    <a:lstStyle/>
                    <a:p>
                      <a:pPr algn="ctr"/>
                      <a:r>
                        <a:rPr lang="en-US" sz="2000" dirty="0"/>
                        <a:t>$1,459,074</a:t>
                      </a:r>
                      <a:endParaRPr lang="en-CA" sz="2000" dirty="0"/>
                    </a:p>
                  </a:txBody>
                  <a:tcPr marL="96119" marR="96119" marT="48060" marB="48060" anchor="ctr"/>
                </a:tc>
                <a:tc>
                  <a:txBody>
                    <a:bodyPr/>
                    <a:lstStyle/>
                    <a:p>
                      <a:pPr algn="ctr"/>
                      <a:r>
                        <a:rPr lang="en-US" sz="1900" dirty="0"/>
                        <a:t>$1,264,069</a:t>
                      </a:r>
                      <a:endParaRPr lang="en-CA" sz="1900" dirty="0"/>
                    </a:p>
                  </a:txBody>
                  <a:tcPr marL="96119" marR="96119" marT="48060" marB="48060" anchor="ctr"/>
                </a:tc>
                <a:tc>
                  <a:txBody>
                    <a:bodyPr/>
                    <a:lstStyle/>
                    <a:p>
                      <a:pPr algn="ctr"/>
                      <a:r>
                        <a:rPr lang="en-CA" sz="2000" dirty="0"/>
                        <a:t>-13%</a:t>
                      </a:r>
                    </a:p>
                  </a:txBody>
                  <a:tcPr marL="96119" marR="96119" marT="48060" marB="48060" anchor="ctr"/>
                </a:tc>
                <a:extLst>
                  <a:ext uri="{0D108BD9-81ED-4DB2-BD59-A6C34878D82A}">
                    <a16:rowId xmlns:a16="http://schemas.microsoft.com/office/drawing/2014/main" val="741297362"/>
                  </a:ext>
                </a:extLst>
              </a:tr>
            </a:tbl>
          </a:graphicData>
        </a:graphic>
      </p:graphicFrame>
      <p:sp>
        <p:nvSpPr>
          <p:cNvPr id="6" name="Text Placeholder 2">
            <a:extLst>
              <a:ext uri="{FF2B5EF4-FFF2-40B4-BE49-F238E27FC236}">
                <a16:creationId xmlns:a16="http://schemas.microsoft.com/office/drawing/2014/main" id="{CD9489CB-D634-97CD-EC08-7D7BDB05CFBD}"/>
              </a:ext>
            </a:extLst>
          </p:cNvPr>
          <p:cNvSpPr txBox="1">
            <a:spLocks/>
          </p:cNvSpPr>
          <p:nvPr/>
        </p:nvSpPr>
        <p:spPr>
          <a:xfrm>
            <a:off x="698838" y="5530169"/>
            <a:ext cx="11291606" cy="3662858"/>
          </a:xfrm>
          <a:prstGeom prst="rect">
            <a:avLst/>
          </a:prstGeom>
        </p:spPr>
        <p:txBody>
          <a:bodyPr vert="horz" lIns="91440" tIns="45720" rIns="91440" bIns="45720" rtlCol="0" anchor="t">
            <a:noAutofit/>
          </a:bodyPr>
          <a:lstStyle>
            <a:lvl1pPr marL="0" indent="0" algn="l" defTabSz="961217" rtl="0" eaLnBrk="1" latinLnBrk="0" hangingPunct="1">
              <a:lnSpc>
                <a:spcPts val="2200"/>
              </a:lnSpc>
              <a:spcBef>
                <a:spcPts val="1800"/>
              </a:spcBef>
              <a:buClr>
                <a:srgbClr val="F59330"/>
              </a:buClr>
              <a:buSzPct val="110000"/>
              <a:buFont typeface="BentonSans" panose="02000504020000020004" pitchFamily="50" charset="0"/>
              <a:buNone/>
              <a:defRPr sz="1600" kern="1200">
                <a:solidFill>
                  <a:srgbClr val="747475"/>
                </a:solidFill>
                <a:latin typeface="Public Sans" pitchFamily="2" charset="0"/>
                <a:ea typeface="+mn-ea"/>
                <a:cs typeface="+mn-cs"/>
              </a:defRPr>
            </a:lvl1pPr>
            <a:lvl2pPr marL="720913"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2pPr>
            <a:lvl3pPr marL="1201522"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3pPr>
            <a:lvl4pPr marL="1682130"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4pPr>
            <a:lvl5pPr marL="2162739"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5pPr>
            <a:lvl6pPr marL="2643348"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6pPr>
            <a:lvl7pPr marL="3123956"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7pPr>
            <a:lvl8pPr marL="3604565"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8pPr>
            <a:lvl9pPr marL="4085173"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9pPr>
          </a:lstStyle>
          <a:p>
            <a:pPr>
              <a:spcBef>
                <a:spcPts val="631"/>
              </a:spcBef>
            </a:pPr>
            <a:endParaRPr lang="en-CA" sz="1650" dirty="0">
              <a:latin typeface="Public Sans"/>
            </a:endParaRPr>
          </a:p>
          <a:p>
            <a:pPr>
              <a:spcBef>
                <a:spcPts val="631"/>
              </a:spcBef>
            </a:pPr>
            <a:endParaRPr lang="en-CA" sz="1650" dirty="0">
              <a:latin typeface="Public Sans"/>
            </a:endParaRPr>
          </a:p>
        </p:txBody>
      </p:sp>
      <p:sp>
        <p:nvSpPr>
          <p:cNvPr id="8" name="Text Placeholder 2">
            <a:extLst>
              <a:ext uri="{FF2B5EF4-FFF2-40B4-BE49-F238E27FC236}">
                <a16:creationId xmlns:a16="http://schemas.microsoft.com/office/drawing/2014/main" id="{730B31E8-8502-FBBB-95F0-ED8B64AD2369}"/>
              </a:ext>
            </a:extLst>
          </p:cNvPr>
          <p:cNvSpPr txBox="1">
            <a:spLocks/>
          </p:cNvSpPr>
          <p:nvPr/>
        </p:nvSpPr>
        <p:spPr>
          <a:xfrm>
            <a:off x="836908" y="6389982"/>
            <a:ext cx="10062320" cy="715011"/>
          </a:xfrm>
          <a:prstGeom prst="rect">
            <a:avLst/>
          </a:prstGeom>
        </p:spPr>
        <p:txBody>
          <a:bodyPr vert="horz" lIns="91440" tIns="45720" rIns="91440" bIns="45720" rtlCol="0" anchor="t">
            <a:noAutofit/>
          </a:bodyPr>
          <a:lstStyle>
            <a:lvl1pPr marL="0" indent="0" algn="l" defTabSz="961217" rtl="0" eaLnBrk="1" latinLnBrk="0" hangingPunct="1">
              <a:lnSpc>
                <a:spcPts val="2200"/>
              </a:lnSpc>
              <a:spcBef>
                <a:spcPts val="1800"/>
              </a:spcBef>
              <a:buClr>
                <a:srgbClr val="F59330"/>
              </a:buClr>
              <a:buSzPct val="110000"/>
              <a:buFont typeface="BentonSans" panose="02000504020000020004" pitchFamily="50" charset="0"/>
              <a:buNone/>
              <a:defRPr sz="1600" kern="1200">
                <a:solidFill>
                  <a:srgbClr val="747475"/>
                </a:solidFill>
                <a:latin typeface="Public Sans" pitchFamily="2" charset="0"/>
                <a:ea typeface="+mn-ea"/>
                <a:cs typeface="+mn-cs"/>
              </a:defRPr>
            </a:lvl1pPr>
            <a:lvl2pPr marL="720913"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2pPr>
            <a:lvl3pPr marL="1201522"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3pPr>
            <a:lvl4pPr marL="1682130"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4pPr>
            <a:lvl5pPr marL="2162739"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5pPr>
            <a:lvl6pPr marL="2643348"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6pPr>
            <a:lvl7pPr marL="3123956"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7pPr>
            <a:lvl8pPr marL="3604565"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8pPr>
            <a:lvl9pPr marL="4085173"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9pPr>
          </a:lstStyle>
          <a:p>
            <a:pPr>
              <a:spcBef>
                <a:spcPts val="631"/>
              </a:spcBef>
            </a:pPr>
            <a:r>
              <a:rPr lang="en-US" sz="1650" dirty="0">
                <a:latin typeface="Public Sans"/>
              </a:rPr>
              <a:t>*Excluding deferred revenue, a significant non-cash item included in working capital, the Company’s working capital at March 31, 2024 is positive $1,523,220.</a:t>
            </a:r>
          </a:p>
          <a:p>
            <a:pPr>
              <a:spcBef>
                <a:spcPts val="631"/>
              </a:spcBef>
            </a:pPr>
            <a:endParaRPr lang="en-US" sz="1650" dirty="0">
              <a:latin typeface="Public Sans"/>
            </a:endParaRPr>
          </a:p>
          <a:p>
            <a:pPr marL="285750" indent="-285750">
              <a:spcBef>
                <a:spcPts val="631"/>
              </a:spcBef>
              <a:buFont typeface="Arial" panose="02000504020000020004" pitchFamily="50" charset="0"/>
              <a:buChar char="•"/>
            </a:pPr>
            <a:endParaRPr lang="en-US" sz="1650" dirty="0">
              <a:latin typeface="Public Sans"/>
            </a:endParaRPr>
          </a:p>
          <a:p>
            <a:pPr marL="285750" indent="-285750">
              <a:spcBef>
                <a:spcPts val="631"/>
              </a:spcBef>
              <a:buFont typeface="Arial" panose="02000504020000020004" pitchFamily="50" charset="0"/>
              <a:buChar char="•"/>
            </a:pPr>
            <a:endParaRPr lang="en-US" sz="1650" dirty="0">
              <a:latin typeface="Public Sans"/>
            </a:endParaRPr>
          </a:p>
          <a:p>
            <a:pPr>
              <a:spcBef>
                <a:spcPts val="631"/>
              </a:spcBef>
            </a:pPr>
            <a:endParaRPr lang="en-CA" sz="1650" dirty="0">
              <a:latin typeface="Public Sans"/>
            </a:endParaRPr>
          </a:p>
        </p:txBody>
      </p:sp>
    </p:spTree>
    <p:extLst>
      <p:ext uri="{BB962C8B-B14F-4D97-AF65-F5344CB8AC3E}">
        <p14:creationId xmlns:p14="http://schemas.microsoft.com/office/powerpoint/2010/main" val="739248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1BC2DFE-CBBD-4914-B015-4EA369122232}"/>
              </a:ext>
            </a:extLst>
          </p:cNvPr>
          <p:cNvSpPr>
            <a:spLocks noGrp="1"/>
          </p:cNvSpPr>
          <p:nvPr>
            <p:ph type="ctrTitle"/>
          </p:nvPr>
        </p:nvSpPr>
        <p:spPr>
          <a:xfrm>
            <a:off x="836908" y="987160"/>
            <a:ext cx="11460195" cy="681492"/>
          </a:xfrm>
        </p:spPr>
        <p:txBody>
          <a:bodyPr/>
          <a:lstStyle/>
          <a:p>
            <a:r>
              <a:rPr lang="en-US" dirty="0"/>
              <a:t>Strong Position to </a:t>
            </a:r>
            <a:r>
              <a:rPr lang="en-US" dirty="0">
                <a:solidFill>
                  <a:srgbClr val="F59232"/>
                </a:solidFill>
              </a:rPr>
              <a:t>Accelerate </a:t>
            </a:r>
            <a:r>
              <a:rPr lang="en-US" dirty="0">
                <a:solidFill>
                  <a:srgbClr val="F69F48"/>
                </a:solidFill>
              </a:rPr>
              <a:t>Growth</a:t>
            </a:r>
            <a:endParaRPr lang="en-CA" dirty="0"/>
          </a:p>
        </p:txBody>
      </p:sp>
      <p:sp>
        <p:nvSpPr>
          <p:cNvPr id="18" name="Subtitle 17">
            <a:extLst>
              <a:ext uri="{FF2B5EF4-FFF2-40B4-BE49-F238E27FC236}">
                <a16:creationId xmlns:a16="http://schemas.microsoft.com/office/drawing/2014/main" id="{FCC70852-8E83-45A7-9501-F1829CE17201}"/>
              </a:ext>
            </a:extLst>
          </p:cNvPr>
          <p:cNvSpPr>
            <a:spLocks noGrp="1"/>
          </p:cNvSpPr>
          <p:nvPr>
            <p:ph type="subTitle" idx="1"/>
          </p:nvPr>
        </p:nvSpPr>
        <p:spPr/>
        <p:txBody>
          <a:bodyPr/>
          <a:lstStyle/>
          <a:p>
            <a:r>
              <a:rPr lang="en-CA"/>
              <a:t>OUR PATH TO ONGOING SUCCESS</a:t>
            </a:r>
          </a:p>
        </p:txBody>
      </p:sp>
      <p:sp>
        <p:nvSpPr>
          <p:cNvPr id="10" name="Text Placeholder 8">
            <a:extLst>
              <a:ext uri="{FF2B5EF4-FFF2-40B4-BE49-F238E27FC236}">
                <a16:creationId xmlns:a16="http://schemas.microsoft.com/office/drawing/2014/main" id="{82744AE6-AC54-4979-3549-4903C38C4BCD}"/>
              </a:ext>
            </a:extLst>
          </p:cNvPr>
          <p:cNvSpPr txBox="1">
            <a:spLocks/>
          </p:cNvSpPr>
          <p:nvPr/>
        </p:nvSpPr>
        <p:spPr>
          <a:xfrm>
            <a:off x="836908" y="2345882"/>
            <a:ext cx="8435680" cy="4126356"/>
          </a:xfrm>
          <a:prstGeom prst="rect">
            <a:avLst/>
          </a:prstGeom>
        </p:spPr>
        <p:txBody>
          <a:bodyPr vert="horz" lIns="91440" tIns="45720" rIns="91440" bIns="45720" rtlCol="0">
            <a:normAutofit fontScale="92500" lnSpcReduction="20000"/>
          </a:bodyPr>
          <a:lstStyle>
            <a:lvl1pPr marL="0" indent="0" algn="l" defTabSz="961217" rtl="0" eaLnBrk="1" latinLnBrk="0" hangingPunct="1">
              <a:lnSpc>
                <a:spcPts val="2800"/>
              </a:lnSpc>
              <a:spcBef>
                <a:spcPts val="2000"/>
              </a:spcBef>
              <a:buClr>
                <a:srgbClr val="F59330"/>
              </a:buClr>
              <a:buSzPct val="110000"/>
              <a:buFont typeface="BentonSans" panose="02000504020000020004" pitchFamily="50" charset="0"/>
              <a:buNone/>
              <a:defRPr sz="2000" kern="1200">
                <a:solidFill>
                  <a:srgbClr val="747475"/>
                </a:solidFill>
                <a:latin typeface="Public Sans" pitchFamily="2" charset="0"/>
                <a:ea typeface="+mn-ea"/>
                <a:cs typeface="+mn-cs"/>
              </a:defRPr>
            </a:lvl1pPr>
            <a:lvl2pPr marL="720913"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2pPr>
            <a:lvl3pPr marL="1201522"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3pPr>
            <a:lvl4pPr marL="1682130"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4pPr>
            <a:lvl5pPr marL="2162739"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5pPr>
            <a:lvl6pPr marL="2643348"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6pPr>
            <a:lvl7pPr marL="3123956"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7pPr>
            <a:lvl8pPr marL="3604565"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8pPr>
            <a:lvl9pPr marL="4085173"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9pPr>
          </a:lstStyle>
          <a:p>
            <a:pPr marL="342900" indent="-342900">
              <a:buFont typeface="BentonSans" panose="02000504020000020004" pitchFamily="50" charset="0"/>
              <a:buAutoNum type="arabicPeriod"/>
            </a:pPr>
            <a:endParaRPr lang="en-CA" dirty="0"/>
          </a:p>
          <a:p>
            <a:pPr marL="342900" indent="-342900">
              <a:buFont typeface="BentonSans" panose="02000504020000020004" pitchFamily="50" charset="0"/>
              <a:buAutoNum type="arabicPeriod"/>
            </a:pPr>
            <a:r>
              <a:rPr lang="en-CA" dirty="0"/>
              <a:t>Contractor Networks</a:t>
            </a:r>
          </a:p>
          <a:p>
            <a:pPr marL="1063813" lvl="1" indent="-342900"/>
            <a:r>
              <a:rPr lang="en-CA" b="1" dirty="0">
                <a:solidFill>
                  <a:srgbClr val="F59232"/>
                </a:solidFill>
              </a:rPr>
              <a:t>FOCUS – leverage Renoworks channel reach to sell our Renoworks PRO Solution to Contractors. </a:t>
            </a:r>
          </a:p>
          <a:p>
            <a:pPr marL="342900" indent="-342900">
              <a:buFont typeface="BentonSans" panose="02000504020000020004" pitchFamily="50" charset="0"/>
              <a:buAutoNum type="arabicPeriod"/>
            </a:pPr>
            <a:r>
              <a:rPr lang="en-CA" dirty="0"/>
              <a:t>Monetization of Data Offerings with Existing Enterprise Customers</a:t>
            </a:r>
          </a:p>
          <a:p>
            <a:pPr marL="1063813" lvl="1" indent="-342900"/>
            <a:r>
              <a:rPr lang="en-CA" b="1" dirty="0">
                <a:solidFill>
                  <a:srgbClr val="F59232"/>
                </a:solidFill>
              </a:rPr>
              <a:t>FOCUS – increasing ARR</a:t>
            </a:r>
          </a:p>
          <a:p>
            <a:pPr marL="342900" indent="-342900">
              <a:buFont typeface="BentonSans" panose="02000504020000020004" pitchFamily="50" charset="0"/>
              <a:buAutoNum type="arabicPeriod"/>
            </a:pPr>
            <a:r>
              <a:rPr lang="en-CA" dirty="0"/>
              <a:t>Leverage New and Existing Partnerships</a:t>
            </a:r>
          </a:p>
          <a:p>
            <a:pPr marL="1063813" lvl="1" indent="-342900"/>
            <a:r>
              <a:rPr lang="en-CA" b="1" dirty="0">
                <a:solidFill>
                  <a:srgbClr val="F59232"/>
                </a:solidFill>
              </a:rPr>
              <a:t>FOCUS – integrate RW technology on other partner platforms and to bring complimentary solutions to the market.</a:t>
            </a:r>
          </a:p>
          <a:p>
            <a:pPr marL="342900" indent="-342900">
              <a:buFont typeface="BentonSans" panose="02000504020000020004" pitchFamily="50" charset="0"/>
              <a:buAutoNum type="arabicPeriod"/>
            </a:pPr>
            <a:r>
              <a:rPr lang="en-CA" dirty="0"/>
              <a:t>New Sales Acquisitions</a:t>
            </a:r>
          </a:p>
          <a:p>
            <a:pPr marL="1063813" lvl="1" indent="-342900"/>
            <a:r>
              <a:rPr lang="en-CA" b="1" dirty="0">
                <a:solidFill>
                  <a:srgbClr val="F59232"/>
                </a:solidFill>
              </a:rPr>
              <a:t>FOCUS – we continue to add more Enterprise Customers to our ecosystem.</a:t>
            </a:r>
          </a:p>
          <a:p>
            <a:pPr marL="342900" indent="-342900">
              <a:buFont typeface="Arial" panose="020B0604020202020204" pitchFamily="34" charset="0"/>
              <a:buAutoNum type="arabicPeriod"/>
            </a:pPr>
            <a:endParaRPr lang="en-CA" dirty="0"/>
          </a:p>
          <a:p>
            <a:endParaRPr lang="en-US" dirty="0"/>
          </a:p>
        </p:txBody>
      </p:sp>
    </p:spTree>
    <p:extLst>
      <p:ext uri="{BB962C8B-B14F-4D97-AF65-F5344CB8AC3E}">
        <p14:creationId xmlns:p14="http://schemas.microsoft.com/office/powerpoint/2010/main" val="2370282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81C90F-EAF9-49E0-9C75-26EEAF3AC988}"/>
              </a:ext>
            </a:extLst>
          </p:cNvPr>
          <p:cNvSpPr/>
          <p:nvPr/>
        </p:nvSpPr>
        <p:spPr>
          <a:xfrm>
            <a:off x="0" y="0"/>
            <a:ext cx="12815888" cy="7775575"/>
          </a:xfrm>
          <a:prstGeom prst="rect">
            <a:avLst/>
          </a:prstGeom>
          <a:solidFill>
            <a:srgbClr val="747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994F4339-F26C-469B-BCF0-3B4F08D67199}"/>
              </a:ext>
            </a:extLst>
          </p:cNvPr>
          <p:cNvSpPr>
            <a:spLocks noGrp="1"/>
          </p:cNvSpPr>
          <p:nvPr>
            <p:ph type="ctrTitle"/>
          </p:nvPr>
        </p:nvSpPr>
        <p:spPr>
          <a:xfrm>
            <a:off x="881093" y="3151756"/>
            <a:ext cx="5526852" cy="953420"/>
          </a:xfrm>
        </p:spPr>
        <p:txBody>
          <a:bodyPr/>
          <a:lstStyle/>
          <a:p>
            <a:r>
              <a:rPr lang="en-CA" sz="4800">
                <a:solidFill>
                  <a:srgbClr val="F3F2F2"/>
                </a:solidFill>
              </a:rPr>
              <a:t>Contact Us</a:t>
            </a:r>
          </a:p>
        </p:txBody>
      </p:sp>
      <p:sp>
        <p:nvSpPr>
          <p:cNvPr id="3" name="Subtitle 2">
            <a:extLst>
              <a:ext uri="{FF2B5EF4-FFF2-40B4-BE49-F238E27FC236}">
                <a16:creationId xmlns:a16="http://schemas.microsoft.com/office/drawing/2014/main" id="{94B6E4F2-957D-4E86-A2BB-A62B4CBB4360}"/>
              </a:ext>
            </a:extLst>
          </p:cNvPr>
          <p:cNvSpPr>
            <a:spLocks noGrp="1"/>
          </p:cNvSpPr>
          <p:nvPr>
            <p:ph type="subTitle" idx="1"/>
          </p:nvPr>
        </p:nvSpPr>
        <p:spPr/>
        <p:txBody>
          <a:bodyPr/>
          <a:lstStyle/>
          <a:p>
            <a:r>
              <a:rPr lang="en-CA"/>
              <a:t>FOR MORE INFORMATION</a:t>
            </a:r>
          </a:p>
        </p:txBody>
      </p:sp>
      <p:sp>
        <p:nvSpPr>
          <p:cNvPr id="6" name="TextBox 5">
            <a:extLst>
              <a:ext uri="{FF2B5EF4-FFF2-40B4-BE49-F238E27FC236}">
                <a16:creationId xmlns:a16="http://schemas.microsoft.com/office/drawing/2014/main" id="{497E8409-4ACD-4DA1-B11E-BA54DAB40928}"/>
              </a:ext>
            </a:extLst>
          </p:cNvPr>
          <p:cNvSpPr txBox="1"/>
          <p:nvPr/>
        </p:nvSpPr>
        <p:spPr>
          <a:xfrm>
            <a:off x="881092" y="5273705"/>
            <a:ext cx="2644638" cy="338554"/>
          </a:xfrm>
          <a:prstGeom prst="rect">
            <a:avLst/>
          </a:prstGeom>
          <a:noFill/>
        </p:spPr>
        <p:txBody>
          <a:bodyPr wrap="square" rtlCol="0">
            <a:spAutoFit/>
          </a:bodyPr>
          <a:lstStyle/>
          <a:p>
            <a:r>
              <a:rPr lang="en-CA" sz="1600" b="1">
                <a:solidFill>
                  <a:srgbClr val="F59330"/>
                </a:solidFill>
                <a:latin typeface="Public Sans" pitchFamily="2" charset="0"/>
                <a:ea typeface="Karla" pitchFamily="2" charset="0"/>
              </a:rPr>
              <a:t>DOUG VICKERSON, CEO</a:t>
            </a:r>
          </a:p>
        </p:txBody>
      </p:sp>
      <p:sp>
        <p:nvSpPr>
          <p:cNvPr id="7" name="TextBox 6">
            <a:extLst>
              <a:ext uri="{FF2B5EF4-FFF2-40B4-BE49-F238E27FC236}">
                <a16:creationId xmlns:a16="http://schemas.microsoft.com/office/drawing/2014/main" id="{6B93F043-72C4-443D-9718-2BBCE211877C}"/>
              </a:ext>
            </a:extLst>
          </p:cNvPr>
          <p:cNvSpPr txBox="1"/>
          <p:nvPr/>
        </p:nvSpPr>
        <p:spPr>
          <a:xfrm>
            <a:off x="881092" y="5593768"/>
            <a:ext cx="3340952" cy="1169551"/>
          </a:xfrm>
          <a:prstGeom prst="rect">
            <a:avLst/>
          </a:prstGeom>
          <a:noFill/>
        </p:spPr>
        <p:txBody>
          <a:bodyPr wrap="square" rtlCol="0">
            <a:spAutoFit/>
          </a:bodyPr>
          <a:lstStyle/>
          <a:p>
            <a:r>
              <a:rPr lang="en-CA" sz="1400" dirty="0">
                <a:solidFill>
                  <a:schemeClr val="bg1"/>
                </a:solidFill>
                <a:latin typeface="Public Sans" pitchFamily="2" charset="0"/>
              </a:rPr>
              <a:t>E: doug.vickerson@renoworks.com</a:t>
            </a:r>
          </a:p>
          <a:p>
            <a:r>
              <a:rPr lang="en-CA" sz="1400" dirty="0">
                <a:solidFill>
                  <a:schemeClr val="bg1"/>
                </a:solidFill>
                <a:latin typeface="Public Sans" pitchFamily="2" charset="0"/>
              </a:rPr>
              <a:t>T: 403.296.3880</a:t>
            </a:r>
          </a:p>
          <a:p>
            <a:endParaRPr lang="en-CA" sz="1400" dirty="0">
              <a:solidFill>
                <a:schemeClr val="bg1"/>
              </a:solidFill>
              <a:latin typeface="Public Sans" pitchFamily="2" charset="0"/>
            </a:endParaRPr>
          </a:p>
          <a:p>
            <a:r>
              <a:rPr lang="en-CA" sz="1400" dirty="0">
                <a:solidFill>
                  <a:schemeClr val="bg1"/>
                </a:solidFill>
                <a:latin typeface="Public Sans" pitchFamily="2" charset="0"/>
              </a:rPr>
              <a:t>Renoworks Software Inc.</a:t>
            </a:r>
          </a:p>
          <a:p>
            <a:r>
              <a:rPr lang="en-CA" sz="1400" dirty="0" err="1">
                <a:solidFill>
                  <a:schemeClr val="bg1"/>
                </a:solidFill>
                <a:latin typeface="Public Sans" pitchFamily="2" charset="0"/>
              </a:rPr>
              <a:t>www.renoworks.com</a:t>
            </a:r>
            <a:endParaRPr lang="en-CA" sz="1100" dirty="0">
              <a:solidFill>
                <a:schemeClr val="bg1"/>
              </a:solidFill>
              <a:latin typeface="Public Sans" pitchFamily="2" charset="0"/>
              <a:ea typeface="Karla" pitchFamily="2" charset="0"/>
            </a:endParaRPr>
          </a:p>
        </p:txBody>
      </p:sp>
      <p:sp>
        <p:nvSpPr>
          <p:cNvPr id="9" name="Slide Number Placeholder 8">
            <a:extLst>
              <a:ext uri="{FF2B5EF4-FFF2-40B4-BE49-F238E27FC236}">
                <a16:creationId xmlns:a16="http://schemas.microsoft.com/office/drawing/2014/main" id="{01E53D9A-7779-1E34-35BA-56B6C9113EB0}"/>
              </a:ext>
            </a:extLst>
          </p:cNvPr>
          <p:cNvSpPr>
            <a:spLocks noGrp="1"/>
          </p:cNvSpPr>
          <p:nvPr>
            <p:ph type="sldNum" sz="quarter" idx="12"/>
          </p:nvPr>
        </p:nvSpPr>
        <p:spPr/>
        <p:txBody>
          <a:bodyPr/>
          <a:lstStyle/>
          <a:p>
            <a:fld id="{C9F34DFE-52B6-4C58-8C4C-FD6A590E9570}" type="slidenum">
              <a:rPr lang="en-CA" smtClean="0"/>
              <a:t>16</a:t>
            </a:fld>
            <a:endParaRPr lang="en-CA"/>
          </a:p>
        </p:txBody>
      </p:sp>
    </p:spTree>
    <p:extLst>
      <p:ext uri="{BB962C8B-B14F-4D97-AF65-F5344CB8AC3E}">
        <p14:creationId xmlns:p14="http://schemas.microsoft.com/office/powerpoint/2010/main" val="865809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81C90F-EAF9-49E0-9C75-26EEAF3AC988}"/>
              </a:ext>
            </a:extLst>
          </p:cNvPr>
          <p:cNvSpPr/>
          <p:nvPr/>
        </p:nvSpPr>
        <p:spPr>
          <a:xfrm>
            <a:off x="0" y="0"/>
            <a:ext cx="12815888" cy="7775575"/>
          </a:xfrm>
          <a:prstGeom prst="rect">
            <a:avLst/>
          </a:prstGeom>
          <a:solidFill>
            <a:srgbClr val="747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994F4339-F26C-469B-BCF0-3B4F08D67199}"/>
              </a:ext>
            </a:extLst>
          </p:cNvPr>
          <p:cNvSpPr>
            <a:spLocks noGrp="1"/>
          </p:cNvSpPr>
          <p:nvPr>
            <p:ph type="ctrTitle"/>
          </p:nvPr>
        </p:nvSpPr>
        <p:spPr>
          <a:xfrm>
            <a:off x="881093" y="3151755"/>
            <a:ext cx="5526852" cy="3680499"/>
          </a:xfrm>
        </p:spPr>
        <p:txBody>
          <a:bodyPr/>
          <a:lstStyle/>
          <a:p>
            <a:r>
              <a:rPr lang="en-CA" sz="4800">
                <a:solidFill>
                  <a:srgbClr val="F3F2F2"/>
                </a:solidFill>
                <a:latin typeface="Public Sans SemiBold" pitchFamily="2" charset="0"/>
              </a:rPr>
              <a:t>Forward-Looking Information</a:t>
            </a:r>
          </a:p>
        </p:txBody>
      </p:sp>
      <p:sp>
        <p:nvSpPr>
          <p:cNvPr id="3" name="Subtitle 2">
            <a:extLst>
              <a:ext uri="{FF2B5EF4-FFF2-40B4-BE49-F238E27FC236}">
                <a16:creationId xmlns:a16="http://schemas.microsoft.com/office/drawing/2014/main" id="{94B6E4F2-957D-4E86-A2BB-A62B4CBB4360}"/>
              </a:ext>
            </a:extLst>
          </p:cNvPr>
          <p:cNvSpPr>
            <a:spLocks noGrp="1"/>
          </p:cNvSpPr>
          <p:nvPr>
            <p:ph type="subTitle" idx="1"/>
          </p:nvPr>
        </p:nvSpPr>
        <p:spPr/>
        <p:txBody>
          <a:bodyPr/>
          <a:lstStyle/>
          <a:p>
            <a:r>
              <a:rPr lang="en-CA"/>
              <a:t>NOT FOR DISTRIBUTION; NO OFFERING</a:t>
            </a:r>
          </a:p>
        </p:txBody>
      </p:sp>
      <p:sp>
        <p:nvSpPr>
          <p:cNvPr id="5" name="Text Placeholder 4">
            <a:extLst>
              <a:ext uri="{FF2B5EF4-FFF2-40B4-BE49-F238E27FC236}">
                <a16:creationId xmlns:a16="http://schemas.microsoft.com/office/drawing/2014/main" id="{9AFFA2AB-4432-40D6-BAB5-AAD592414977}"/>
              </a:ext>
            </a:extLst>
          </p:cNvPr>
          <p:cNvSpPr>
            <a:spLocks noGrp="1"/>
          </p:cNvSpPr>
          <p:nvPr>
            <p:ph type="body" sz="quarter" idx="13"/>
          </p:nvPr>
        </p:nvSpPr>
        <p:spPr>
          <a:xfrm>
            <a:off x="6710767" y="525517"/>
            <a:ext cx="5151388" cy="6873766"/>
          </a:xfrm>
        </p:spPr>
        <p:txBody>
          <a:bodyPr>
            <a:normAutofit fontScale="55000" lnSpcReduction="20000"/>
          </a:bodyPr>
          <a:lstStyle/>
          <a:p>
            <a:pPr marL="0" indent="0">
              <a:lnSpc>
                <a:spcPct val="120000"/>
              </a:lnSpc>
              <a:buNone/>
            </a:pPr>
            <a:r>
              <a:rPr lang="en-US">
                <a:solidFill>
                  <a:schemeClr val="bg1"/>
                </a:solidFill>
              </a:rPr>
              <a:t>This presentation and the material contained herein are confidential and are not to be disclosed to the public. This presentation is for information purposes only and may not be reproduced or distributed to any other person or published, in whole or part, for any purpose whatsoever. This presentation does not constitute a general advertisement or general solicitation or an offer to sell or a solicitation to buy any securities in any jurisdiction. Such an offer can only be made by prospectus or other authorized offering document. This presentation and materials or fact of their distribution or communication shall not form the basis of, or be relied on in connection with any contract, commitment or investment decision whatsoever in relation thereto. No securities commission or similar authority in Canada or any other jurisdiction has in any way passed upon the adequacy or accuracy of the information contained in this presentation.</a:t>
            </a:r>
          </a:p>
          <a:p>
            <a:pPr marL="0" indent="0">
              <a:lnSpc>
                <a:spcPct val="120000"/>
              </a:lnSpc>
              <a:buNone/>
            </a:pPr>
            <a:r>
              <a:rPr lang="en-CA">
                <a:solidFill>
                  <a:schemeClr val="bg1"/>
                </a:solidFill>
              </a:rPr>
              <a:t>Certain statements in this presentation, other than statements of historical fact, are forward-looking information that involves various risks and uncertainties. Such statements relating to, among other things, the prospects for the company to enhance operating results, are necessarily subject to risks and uncertainties, some of which are significant in scope and nature. These uncertainties may cause actual results to differ from information contained herein. There can be no assurance that such statements will prove to be accurate. Actual results and future events could differ materially from those anticipated in such statements. These and all subsequent written and oral forward-looking statements are based on the estimates and opinions of the management on the dates they are made and expressly qualified in their entirety by this notice. Renoworks assumes no obligation to update forward-looking statements should circumstances or management's estimates or opinions change.</a:t>
            </a:r>
            <a:br>
              <a:rPr lang="en-CA">
                <a:solidFill>
                  <a:schemeClr val="bg1"/>
                </a:solidFill>
              </a:rPr>
            </a:br>
            <a:br>
              <a:rPr lang="en-CA">
                <a:solidFill>
                  <a:schemeClr val="bg1"/>
                </a:solidFill>
              </a:rPr>
            </a:br>
            <a:r>
              <a:rPr lang="en-CA">
                <a:solidFill>
                  <a:schemeClr val="bg1"/>
                </a:solidFill>
              </a:rPr>
              <a:t>The TSX Venture Exchange does not accept responsibility for the adequacy or accuracy of this document. </a:t>
            </a:r>
            <a:endParaRPr lang="en-US">
              <a:solidFill>
                <a:schemeClr val="bg1"/>
              </a:solidFill>
            </a:endParaRPr>
          </a:p>
        </p:txBody>
      </p:sp>
      <p:sp>
        <p:nvSpPr>
          <p:cNvPr id="8" name="Slide Number Placeholder 7">
            <a:extLst>
              <a:ext uri="{FF2B5EF4-FFF2-40B4-BE49-F238E27FC236}">
                <a16:creationId xmlns:a16="http://schemas.microsoft.com/office/drawing/2014/main" id="{5C0A19A3-E8DA-E39F-B98E-D8B924F17F6E}"/>
              </a:ext>
            </a:extLst>
          </p:cNvPr>
          <p:cNvSpPr>
            <a:spLocks noGrp="1"/>
          </p:cNvSpPr>
          <p:nvPr>
            <p:ph type="sldNum" sz="quarter" idx="12"/>
          </p:nvPr>
        </p:nvSpPr>
        <p:spPr/>
        <p:txBody>
          <a:bodyPr/>
          <a:lstStyle/>
          <a:p>
            <a:fld id="{C9F34DFE-52B6-4C58-8C4C-FD6A590E9570}" type="slidenum">
              <a:rPr lang="en-CA" smtClean="0"/>
              <a:t>2</a:t>
            </a:fld>
            <a:endParaRPr lang="en-CA"/>
          </a:p>
        </p:txBody>
      </p:sp>
    </p:spTree>
    <p:extLst>
      <p:ext uri="{BB962C8B-B14F-4D97-AF65-F5344CB8AC3E}">
        <p14:creationId xmlns:p14="http://schemas.microsoft.com/office/powerpoint/2010/main" val="2001452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0F37-43E0-E5CF-A4AE-8F985B3797A8}"/>
              </a:ext>
            </a:extLst>
          </p:cNvPr>
          <p:cNvSpPr>
            <a:spLocks noGrp="1"/>
          </p:cNvSpPr>
          <p:nvPr>
            <p:ph type="ctrTitle"/>
          </p:nvPr>
        </p:nvSpPr>
        <p:spPr>
          <a:xfrm>
            <a:off x="836908" y="987160"/>
            <a:ext cx="11481216" cy="681492"/>
          </a:xfrm>
        </p:spPr>
        <p:txBody>
          <a:bodyPr/>
          <a:lstStyle/>
          <a:p>
            <a:r>
              <a:rPr lang="en-US" dirty="0"/>
              <a:t>Growing Quarterly Recurring Revenue</a:t>
            </a:r>
            <a:br>
              <a:rPr lang="en-US" dirty="0"/>
            </a:br>
            <a:r>
              <a:rPr lang="en-US" dirty="0"/>
              <a:t>	</a:t>
            </a:r>
          </a:p>
        </p:txBody>
      </p:sp>
      <p:sp>
        <p:nvSpPr>
          <p:cNvPr id="3" name="Subtitle 2">
            <a:extLst>
              <a:ext uri="{FF2B5EF4-FFF2-40B4-BE49-F238E27FC236}">
                <a16:creationId xmlns:a16="http://schemas.microsoft.com/office/drawing/2014/main" id="{DF769A41-D98A-C96E-38B8-BF7935B85E68}"/>
              </a:ext>
            </a:extLst>
          </p:cNvPr>
          <p:cNvSpPr>
            <a:spLocks noGrp="1"/>
          </p:cNvSpPr>
          <p:nvPr>
            <p:ph type="subTitle" idx="1"/>
          </p:nvPr>
        </p:nvSpPr>
        <p:spPr/>
        <p:txBody>
          <a:bodyPr/>
          <a:lstStyle/>
          <a:p>
            <a:r>
              <a:rPr lang="en-US" dirty="0"/>
              <a:t>GROWTH IN ARR</a:t>
            </a:r>
          </a:p>
        </p:txBody>
      </p:sp>
      <p:graphicFrame>
        <p:nvGraphicFramePr>
          <p:cNvPr id="4" name="Chart 3">
            <a:extLst>
              <a:ext uri="{FF2B5EF4-FFF2-40B4-BE49-F238E27FC236}">
                <a16:creationId xmlns:a16="http://schemas.microsoft.com/office/drawing/2014/main" id="{853704AB-A52D-0722-AEA8-E70D127712B1}"/>
              </a:ext>
            </a:extLst>
          </p:cNvPr>
          <p:cNvGraphicFramePr>
            <a:graphicFrameLocks/>
          </p:cNvGraphicFramePr>
          <p:nvPr>
            <p:extLst>
              <p:ext uri="{D42A27DB-BD31-4B8C-83A1-F6EECF244321}">
                <p14:modId xmlns:p14="http://schemas.microsoft.com/office/powerpoint/2010/main" val="2414361379"/>
              </p:ext>
            </p:extLst>
          </p:nvPr>
        </p:nvGraphicFramePr>
        <p:xfrm>
          <a:off x="1381422" y="1880929"/>
          <a:ext cx="9990097" cy="54601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4495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CF25-7B25-4E09-AF1E-54578468B124}"/>
              </a:ext>
            </a:extLst>
          </p:cNvPr>
          <p:cNvSpPr>
            <a:spLocks noGrp="1"/>
          </p:cNvSpPr>
          <p:nvPr>
            <p:ph type="ctrTitle"/>
          </p:nvPr>
        </p:nvSpPr>
        <p:spPr>
          <a:xfrm>
            <a:off x="836908" y="987159"/>
            <a:ext cx="11545498" cy="1344275"/>
          </a:xfrm>
        </p:spPr>
        <p:txBody>
          <a:bodyPr>
            <a:noAutofit/>
          </a:bodyPr>
          <a:lstStyle/>
          <a:p>
            <a:r>
              <a:rPr lang="en-CA" sz="4400"/>
              <a:t>Tight Capital Structure &amp; High Insider Ownership			</a:t>
            </a:r>
          </a:p>
        </p:txBody>
      </p:sp>
      <p:sp>
        <p:nvSpPr>
          <p:cNvPr id="3" name="Subtitle 2">
            <a:extLst>
              <a:ext uri="{FF2B5EF4-FFF2-40B4-BE49-F238E27FC236}">
                <a16:creationId xmlns:a16="http://schemas.microsoft.com/office/drawing/2014/main" id="{6CC23775-D994-467A-8ECA-EFE5F36FDA91}"/>
              </a:ext>
            </a:extLst>
          </p:cNvPr>
          <p:cNvSpPr>
            <a:spLocks noGrp="1"/>
          </p:cNvSpPr>
          <p:nvPr>
            <p:ph type="subTitle" idx="1"/>
          </p:nvPr>
        </p:nvSpPr>
        <p:spPr/>
        <p:txBody>
          <a:bodyPr/>
          <a:lstStyle/>
          <a:p>
            <a:r>
              <a:rPr lang="en-CA"/>
              <a:t>FINANCIALS OVERVIEW</a:t>
            </a:r>
          </a:p>
        </p:txBody>
      </p:sp>
      <p:sp>
        <p:nvSpPr>
          <p:cNvPr id="11" name="Text Placeholder 10">
            <a:extLst>
              <a:ext uri="{FF2B5EF4-FFF2-40B4-BE49-F238E27FC236}">
                <a16:creationId xmlns:a16="http://schemas.microsoft.com/office/drawing/2014/main" id="{9051294D-EE4E-45C0-A97C-546B97960181}"/>
              </a:ext>
            </a:extLst>
          </p:cNvPr>
          <p:cNvSpPr>
            <a:spLocks noGrp="1"/>
          </p:cNvSpPr>
          <p:nvPr>
            <p:ph type="body" sz="quarter" idx="17"/>
          </p:nvPr>
        </p:nvSpPr>
        <p:spPr>
          <a:xfrm>
            <a:off x="7543824" y="2356271"/>
            <a:ext cx="3213962" cy="299097"/>
          </a:xfrm>
        </p:spPr>
        <p:txBody>
          <a:bodyPr vert="horz" lIns="91440" tIns="45720" rIns="91440" bIns="45720" rtlCol="0" anchor="t">
            <a:normAutofit/>
          </a:bodyPr>
          <a:lstStyle/>
          <a:p>
            <a:pPr algn="ctr"/>
            <a:r>
              <a:rPr lang="en-CA">
                <a:latin typeface="Georgia"/>
              </a:rPr>
              <a:t>TSX.V:RW</a:t>
            </a:r>
            <a:endParaRPr lang="en-US"/>
          </a:p>
        </p:txBody>
      </p:sp>
      <p:graphicFrame>
        <p:nvGraphicFramePr>
          <p:cNvPr id="7" name="Table 7">
            <a:extLst>
              <a:ext uri="{FF2B5EF4-FFF2-40B4-BE49-F238E27FC236}">
                <a16:creationId xmlns:a16="http://schemas.microsoft.com/office/drawing/2014/main" id="{BDBDFB3C-9D2E-4549-9FCB-2988C753FE32}"/>
              </a:ext>
            </a:extLst>
          </p:cNvPr>
          <p:cNvGraphicFramePr>
            <a:graphicFrameLocks noGrp="1"/>
          </p:cNvGraphicFramePr>
          <p:nvPr>
            <p:extLst>
              <p:ext uri="{D42A27DB-BD31-4B8C-83A1-F6EECF244321}">
                <p14:modId xmlns:p14="http://schemas.microsoft.com/office/powerpoint/2010/main" val="598215627"/>
              </p:ext>
            </p:extLst>
          </p:nvPr>
        </p:nvGraphicFramePr>
        <p:xfrm>
          <a:off x="881092" y="2449808"/>
          <a:ext cx="4957012" cy="4793415"/>
        </p:xfrm>
        <a:graphic>
          <a:graphicData uri="http://schemas.openxmlformats.org/drawingml/2006/table">
            <a:tbl>
              <a:tblPr firstRow="1" bandRow="1">
                <a:tableStyleId>{5C22544A-7EE6-4342-B048-85BDC9FD1C3A}</a:tableStyleId>
              </a:tblPr>
              <a:tblGrid>
                <a:gridCol w="2712229">
                  <a:extLst>
                    <a:ext uri="{9D8B030D-6E8A-4147-A177-3AD203B41FA5}">
                      <a16:colId xmlns:a16="http://schemas.microsoft.com/office/drawing/2014/main" val="1496059529"/>
                    </a:ext>
                  </a:extLst>
                </a:gridCol>
                <a:gridCol w="2244783">
                  <a:extLst>
                    <a:ext uri="{9D8B030D-6E8A-4147-A177-3AD203B41FA5}">
                      <a16:colId xmlns:a16="http://schemas.microsoft.com/office/drawing/2014/main" val="2887524846"/>
                    </a:ext>
                  </a:extLst>
                </a:gridCol>
              </a:tblGrid>
              <a:tr h="435765">
                <a:tc>
                  <a:txBody>
                    <a:bodyPr/>
                    <a:lstStyle/>
                    <a:p>
                      <a:pPr algn="l"/>
                      <a:r>
                        <a:rPr lang="en-CA" sz="1200" b="0">
                          <a:solidFill>
                            <a:srgbClr val="808080"/>
                          </a:solidFill>
                          <a:latin typeface="Public Sans" pitchFamily="2" charset="0"/>
                        </a:rPr>
                        <a:t>SYMBOL:</a:t>
                      </a:r>
                    </a:p>
                  </a:txBody>
                  <a:tcPr marL="84776" marR="84776" marT="42389" marB="42389" anchor="ctr">
                    <a:lnR w="38100" cap="flat" cmpd="sng" algn="ctr">
                      <a:solidFill>
                        <a:schemeClr val="bg1"/>
                      </a:solidFill>
                      <a:prstDash val="solid"/>
                      <a:round/>
                      <a:headEnd type="none" w="med" len="med"/>
                      <a:tailEnd type="none" w="med" len="med"/>
                    </a:lnR>
                    <a:lnB w="6350" cap="flat" cmpd="sng" algn="ctr">
                      <a:solidFill>
                        <a:srgbClr val="292929"/>
                      </a:solidFill>
                      <a:prstDash val="solid"/>
                      <a:round/>
                      <a:headEnd type="none" w="med" len="med"/>
                      <a:tailEnd type="none" w="med" len="med"/>
                    </a:lnB>
                    <a:noFill/>
                  </a:tcPr>
                </a:tc>
                <a:tc>
                  <a:txBody>
                    <a:bodyPr/>
                    <a:lstStyle/>
                    <a:p>
                      <a:pPr algn="l"/>
                      <a:r>
                        <a:rPr lang="en-CA" sz="1200" b="0">
                          <a:solidFill>
                            <a:srgbClr val="F59330"/>
                          </a:solidFill>
                          <a:latin typeface="Public Sans" pitchFamily="2" charset="0"/>
                        </a:rPr>
                        <a:t>TSX.V: RW; Pink: ROWKF</a:t>
                      </a:r>
                    </a:p>
                  </a:txBody>
                  <a:tcPr marL="84776" marR="84776" marT="42389" marB="4238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6350" cap="flat" cmpd="sng" algn="ctr">
                      <a:solidFill>
                        <a:srgbClr val="292929"/>
                      </a:solidFill>
                      <a:prstDash val="solid"/>
                      <a:round/>
                      <a:headEnd type="none" w="med" len="med"/>
                      <a:tailEnd type="none" w="med" len="med"/>
                    </a:lnB>
                    <a:noFill/>
                  </a:tcPr>
                </a:tc>
                <a:extLst>
                  <a:ext uri="{0D108BD9-81ED-4DB2-BD59-A6C34878D82A}">
                    <a16:rowId xmlns:a16="http://schemas.microsoft.com/office/drawing/2014/main" val="2750634545"/>
                  </a:ext>
                </a:extLst>
              </a:tr>
              <a:tr h="435765">
                <a:tc>
                  <a:txBody>
                    <a:bodyPr/>
                    <a:lstStyle/>
                    <a:p>
                      <a:pPr algn="l"/>
                      <a:r>
                        <a:rPr lang="en-CA" sz="1200" b="0">
                          <a:solidFill>
                            <a:srgbClr val="808080"/>
                          </a:solidFill>
                          <a:latin typeface="Public Sans" pitchFamily="2" charset="0"/>
                        </a:rPr>
                        <a:t>Shares Outstanding (Basic):</a:t>
                      </a:r>
                    </a:p>
                  </a:txBody>
                  <a:tcPr marL="84776" marR="84776" marT="42389" marB="42389" anchor="ctr">
                    <a:lnR w="38100" cap="flat" cmpd="sng" algn="ctr">
                      <a:solidFill>
                        <a:schemeClr val="bg1"/>
                      </a:solidFill>
                      <a:prstDash val="solid"/>
                      <a:round/>
                      <a:headEnd type="none" w="med" len="med"/>
                      <a:tailEnd type="none" w="med" len="med"/>
                    </a:lnR>
                    <a:lnT w="6350" cap="flat" cmpd="sng" algn="ctr">
                      <a:solidFill>
                        <a:srgbClr val="292929"/>
                      </a:solidFill>
                      <a:prstDash val="solid"/>
                      <a:round/>
                      <a:headEnd type="none" w="med" len="med"/>
                      <a:tailEnd type="none" w="med" len="med"/>
                    </a:lnT>
                    <a:lnB w="3175" cap="flat" cmpd="sng" algn="ctr">
                      <a:solidFill>
                        <a:srgbClr val="747475"/>
                      </a:solidFill>
                      <a:prstDash val="solid"/>
                      <a:round/>
                      <a:headEnd type="none" w="med" len="med"/>
                      <a:tailEnd type="none" w="med" len="med"/>
                    </a:lnB>
                    <a:noFill/>
                  </a:tcPr>
                </a:tc>
                <a:tc>
                  <a:txBody>
                    <a:bodyPr/>
                    <a:lstStyle/>
                    <a:p>
                      <a:pPr algn="l"/>
                      <a:r>
                        <a:rPr lang="en-CA" sz="1200" b="0" dirty="0">
                          <a:solidFill>
                            <a:srgbClr val="F59330"/>
                          </a:solidFill>
                          <a:latin typeface="Public Sans" pitchFamily="2" charset="0"/>
                        </a:rPr>
                        <a:t>40,664,635</a:t>
                      </a:r>
                    </a:p>
                  </a:txBody>
                  <a:tcPr marL="84776" marR="84776" marT="42389" marB="4238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292929"/>
                      </a:solidFill>
                      <a:prstDash val="solid"/>
                      <a:round/>
                      <a:headEnd type="none" w="med" len="med"/>
                      <a:tailEnd type="none" w="med" len="med"/>
                    </a:lnT>
                    <a:lnB w="3175" cap="flat" cmpd="sng" algn="ctr">
                      <a:solidFill>
                        <a:srgbClr val="747475"/>
                      </a:solidFill>
                      <a:prstDash val="solid"/>
                      <a:round/>
                      <a:headEnd type="none" w="med" len="med"/>
                      <a:tailEnd type="none" w="med" len="med"/>
                    </a:lnB>
                    <a:noFill/>
                  </a:tcPr>
                </a:tc>
                <a:extLst>
                  <a:ext uri="{0D108BD9-81ED-4DB2-BD59-A6C34878D82A}">
                    <a16:rowId xmlns:a16="http://schemas.microsoft.com/office/drawing/2014/main" val="1516210343"/>
                  </a:ext>
                </a:extLst>
              </a:tr>
              <a:tr h="435765">
                <a:tc>
                  <a:txBody>
                    <a:bodyPr/>
                    <a:lstStyle/>
                    <a:p>
                      <a:pPr algn="l"/>
                      <a:r>
                        <a:rPr lang="en-CA" sz="1200" b="0" dirty="0">
                          <a:solidFill>
                            <a:srgbClr val="808080"/>
                          </a:solidFill>
                          <a:latin typeface="Public Sans" pitchFamily="2" charset="0"/>
                        </a:rPr>
                        <a:t>Options (Average Price - $0.34):</a:t>
                      </a:r>
                    </a:p>
                  </a:txBody>
                  <a:tcPr marL="84776" marR="84776" marT="42389" marB="42389" anchor="ctr">
                    <a:lnR w="38100" cap="flat" cmpd="sng" algn="ctr">
                      <a:solidFill>
                        <a:schemeClr val="bg1"/>
                      </a:solidFill>
                      <a:prstDash val="solid"/>
                      <a:round/>
                      <a:headEnd type="none" w="med" len="med"/>
                      <a:tailEnd type="none" w="med" len="med"/>
                    </a:lnR>
                    <a:lnT w="3175" cap="flat" cmpd="sng" algn="ctr">
                      <a:solidFill>
                        <a:srgbClr val="747475"/>
                      </a:solidFill>
                      <a:prstDash val="solid"/>
                      <a:round/>
                      <a:headEnd type="none" w="med" len="med"/>
                      <a:tailEnd type="none" w="med" len="med"/>
                    </a:lnT>
                    <a:lnB w="3175" cap="flat" cmpd="sng" algn="ctr">
                      <a:solidFill>
                        <a:srgbClr val="747475"/>
                      </a:solidFill>
                      <a:prstDash val="solid"/>
                      <a:round/>
                      <a:headEnd type="none" w="med" len="med"/>
                      <a:tailEnd type="none" w="med" len="med"/>
                    </a:lnB>
                    <a:noFill/>
                  </a:tcPr>
                </a:tc>
                <a:tc>
                  <a:txBody>
                    <a:bodyPr/>
                    <a:lstStyle/>
                    <a:p>
                      <a:pPr algn="l"/>
                      <a:r>
                        <a:rPr lang="en-CA" sz="1200" b="0" dirty="0">
                          <a:solidFill>
                            <a:srgbClr val="F59330"/>
                          </a:solidFill>
                          <a:latin typeface="Public Sans" pitchFamily="2" charset="0"/>
                        </a:rPr>
                        <a:t>3,543,000</a:t>
                      </a:r>
                    </a:p>
                  </a:txBody>
                  <a:tcPr marL="84776" marR="84776" marT="42389" marB="4238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solidFill>
                        <a:srgbClr val="747475"/>
                      </a:solidFill>
                      <a:prstDash val="solid"/>
                      <a:round/>
                      <a:headEnd type="none" w="med" len="med"/>
                      <a:tailEnd type="none" w="med" len="med"/>
                    </a:lnT>
                    <a:lnB w="3175" cap="flat" cmpd="sng" algn="ctr">
                      <a:solidFill>
                        <a:srgbClr val="747475"/>
                      </a:solidFill>
                      <a:prstDash val="solid"/>
                      <a:round/>
                      <a:headEnd type="none" w="med" len="med"/>
                      <a:tailEnd type="none" w="med" len="med"/>
                    </a:lnB>
                    <a:noFill/>
                  </a:tcPr>
                </a:tc>
                <a:extLst>
                  <a:ext uri="{0D108BD9-81ED-4DB2-BD59-A6C34878D82A}">
                    <a16:rowId xmlns:a16="http://schemas.microsoft.com/office/drawing/2014/main" val="2828969933"/>
                  </a:ext>
                </a:extLst>
              </a:tr>
              <a:tr h="435765">
                <a:tc>
                  <a:txBody>
                    <a:bodyPr/>
                    <a:lstStyle/>
                    <a:p>
                      <a:pPr algn="l"/>
                      <a:r>
                        <a:rPr lang="en-CA" sz="1200" b="0">
                          <a:solidFill>
                            <a:srgbClr val="808080"/>
                          </a:solidFill>
                          <a:latin typeface="Public Sans" pitchFamily="2" charset="0"/>
                        </a:rPr>
                        <a:t>Warrants:</a:t>
                      </a:r>
                    </a:p>
                  </a:txBody>
                  <a:tcPr marL="84776" marR="84776" marT="42389" marB="42389" anchor="ctr">
                    <a:lnR w="38100" cap="flat" cmpd="sng" algn="ctr">
                      <a:solidFill>
                        <a:schemeClr val="bg1"/>
                      </a:solidFill>
                      <a:prstDash val="solid"/>
                      <a:round/>
                      <a:headEnd type="none" w="med" len="med"/>
                      <a:tailEnd type="none" w="med" len="med"/>
                    </a:lnR>
                    <a:lnT w="3175" cap="flat" cmpd="sng" algn="ctr">
                      <a:solidFill>
                        <a:srgbClr val="747475"/>
                      </a:solidFill>
                      <a:prstDash val="solid"/>
                      <a:round/>
                      <a:headEnd type="none" w="med" len="med"/>
                      <a:tailEnd type="none" w="med" len="med"/>
                    </a:lnT>
                    <a:lnB w="3175" cap="flat" cmpd="sng" algn="ctr">
                      <a:solidFill>
                        <a:srgbClr val="747475"/>
                      </a:solidFill>
                      <a:prstDash val="solid"/>
                      <a:round/>
                      <a:headEnd type="none" w="med" len="med"/>
                      <a:tailEnd type="none" w="med" len="med"/>
                    </a:lnB>
                    <a:noFill/>
                  </a:tcPr>
                </a:tc>
                <a:tc>
                  <a:txBody>
                    <a:bodyPr/>
                    <a:lstStyle/>
                    <a:p>
                      <a:pPr algn="l"/>
                      <a:r>
                        <a:rPr lang="en-CA" sz="1000" b="0" dirty="0">
                          <a:solidFill>
                            <a:srgbClr val="F59330"/>
                          </a:solidFill>
                          <a:latin typeface="Public Sans" pitchFamily="2" charset="0"/>
                        </a:rPr>
                        <a:t>805,000 @ $0.60 (Oct. 20, 2025)</a:t>
                      </a:r>
                    </a:p>
                  </a:txBody>
                  <a:tcPr marL="84776" marR="84776" marT="42389" marB="4238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solidFill>
                        <a:srgbClr val="747475"/>
                      </a:solidFill>
                      <a:prstDash val="solid"/>
                      <a:round/>
                      <a:headEnd type="none" w="med" len="med"/>
                      <a:tailEnd type="none" w="med" len="med"/>
                    </a:lnT>
                    <a:lnB w="3175" cap="flat" cmpd="sng" algn="ctr">
                      <a:solidFill>
                        <a:srgbClr val="747475"/>
                      </a:solidFill>
                      <a:prstDash val="solid"/>
                      <a:round/>
                      <a:headEnd type="none" w="med" len="med"/>
                      <a:tailEnd type="none" w="med" len="med"/>
                    </a:lnB>
                    <a:noFill/>
                  </a:tcPr>
                </a:tc>
                <a:extLst>
                  <a:ext uri="{0D108BD9-81ED-4DB2-BD59-A6C34878D82A}">
                    <a16:rowId xmlns:a16="http://schemas.microsoft.com/office/drawing/2014/main" val="2009759462"/>
                  </a:ext>
                </a:extLst>
              </a:tr>
              <a:tr h="435765">
                <a:tc>
                  <a:txBody>
                    <a:bodyPr/>
                    <a:lstStyle/>
                    <a:p>
                      <a:pPr algn="l"/>
                      <a:r>
                        <a:rPr lang="en-CA" sz="1200" b="0">
                          <a:solidFill>
                            <a:srgbClr val="808080"/>
                          </a:solidFill>
                          <a:latin typeface="Public Sans" pitchFamily="2" charset="0"/>
                        </a:rPr>
                        <a:t>Shares Outstanding (Fully Diluted):</a:t>
                      </a:r>
                    </a:p>
                  </a:txBody>
                  <a:tcPr marL="84776" marR="84776" marT="42389" marB="42389" anchor="ctr">
                    <a:lnR w="38100" cap="flat" cmpd="sng" algn="ctr">
                      <a:solidFill>
                        <a:schemeClr val="bg1"/>
                      </a:solidFill>
                      <a:prstDash val="solid"/>
                      <a:round/>
                      <a:headEnd type="none" w="med" len="med"/>
                      <a:tailEnd type="none" w="med" len="med"/>
                    </a:lnR>
                    <a:lnT w="3175" cap="flat" cmpd="sng" algn="ctr">
                      <a:solidFill>
                        <a:srgbClr val="747475"/>
                      </a:solidFill>
                      <a:prstDash val="solid"/>
                      <a:round/>
                      <a:headEnd type="none" w="med" len="med"/>
                      <a:tailEnd type="none" w="med" len="med"/>
                    </a:lnT>
                    <a:lnB w="3175" cap="flat" cmpd="sng" algn="ctr">
                      <a:solidFill>
                        <a:srgbClr val="747475"/>
                      </a:solidFill>
                      <a:prstDash val="solid"/>
                      <a:round/>
                      <a:headEnd type="none" w="med" len="med"/>
                      <a:tailEnd type="none" w="med" len="med"/>
                    </a:lnB>
                    <a:noFill/>
                  </a:tcPr>
                </a:tc>
                <a:tc>
                  <a:txBody>
                    <a:bodyPr/>
                    <a:lstStyle/>
                    <a:p>
                      <a:pPr algn="l"/>
                      <a:r>
                        <a:rPr lang="en-CA" sz="1200" b="0" dirty="0">
                          <a:solidFill>
                            <a:srgbClr val="F59330"/>
                          </a:solidFill>
                          <a:latin typeface="Public Sans" pitchFamily="2" charset="0"/>
                        </a:rPr>
                        <a:t>45,012,635</a:t>
                      </a:r>
                    </a:p>
                  </a:txBody>
                  <a:tcPr marL="84776" marR="84776" marT="42389" marB="4238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solidFill>
                        <a:srgbClr val="747475"/>
                      </a:solidFill>
                      <a:prstDash val="solid"/>
                      <a:round/>
                      <a:headEnd type="none" w="med" len="med"/>
                      <a:tailEnd type="none" w="med" len="med"/>
                    </a:lnT>
                    <a:lnB w="3175" cap="flat" cmpd="sng" algn="ctr">
                      <a:solidFill>
                        <a:srgbClr val="747475"/>
                      </a:solidFill>
                      <a:prstDash val="solid"/>
                      <a:round/>
                      <a:headEnd type="none" w="med" len="med"/>
                      <a:tailEnd type="none" w="med" len="med"/>
                    </a:lnB>
                    <a:noFill/>
                  </a:tcPr>
                </a:tc>
                <a:extLst>
                  <a:ext uri="{0D108BD9-81ED-4DB2-BD59-A6C34878D82A}">
                    <a16:rowId xmlns:a16="http://schemas.microsoft.com/office/drawing/2014/main" val="622522701"/>
                  </a:ext>
                </a:extLst>
              </a:tr>
              <a:tr h="435765">
                <a:tc>
                  <a:txBody>
                    <a:bodyPr/>
                    <a:lstStyle/>
                    <a:p>
                      <a:pPr algn="l"/>
                      <a:r>
                        <a:rPr lang="en-CA" sz="1200" b="0">
                          <a:solidFill>
                            <a:srgbClr val="808080"/>
                          </a:solidFill>
                          <a:latin typeface="Public Sans" pitchFamily="2" charset="0"/>
                        </a:rPr>
                        <a:t>Insiders:</a:t>
                      </a:r>
                    </a:p>
                  </a:txBody>
                  <a:tcPr marL="84776" marR="84776" marT="42389" marB="42389" anchor="ctr">
                    <a:lnR w="38100" cap="flat" cmpd="sng" algn="ctr">
                      <a:solidFill>
                        <a:schemeClr val="bg1"/>
                      </a:solidFill>
                      <a:prstDash val="solid"/>
                      <a:round/>
                      <a:headEnd type="none" w="med" len="med"/>
                      <a:tailEnd type="none" w="med" len="med"/>
                    </a:lnR>
                    <a:lnT w="3175" cap="flat" cmpd="sng" algn="ctr">
                      <a:solidFill>
                        <a:srgbClr val="747475"/>
                      </a:solidFill>
                      <a:prstDash val="solid"/>
                      <a:round/>
                      <a:headEnd type="none" w="med" len="med"/>
                      <a:tailEnd type="none" w="med" len="med"/>
                    </a:lnT>
                    <a:lnB w="3175" cap="flat" cmpd="sng" algn="ctr">
                      <a:solidFill>
                        <a:srgbClr val="747475"/>
                      </a:solidFill>
                      <a:prstDash val="solid"/>
                      <a:round/>
                      <a:headEnd type="none" w="med" len="med"/>
                      <a:tailEnd type="none" w="med" len="med"/>
                    </a:lnB>
                    <a:noFill/>
                  </a:tcPr>
                </a:tc>
                <a:tc>
                  <a:txBody>
                    <a:bodyPr/>
                    <a:lstStyle/>
                    <a:p>
                      <a:pPr algn="l"/>
                      <a:r>
                        <a:rPr lang="en-CA" sz="1200" b="0" dirty="0">
                          <a:solidFill>
                            <a:srgbClr val="F59330"/>
                          </a:solidFill>
                          <a:latin typeface="Public Sans" pitchFamily="2" charset="0"/>
                        </a:rPr>
                        <a:t>43%+</a:t>
                      </a:r>
                    </a:p>
                  </a:txBody>
                  <a:tcPr marL="84776" marR="84776" marT="42389" marB="4238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solidFill>
                        <a:srgbClr val="747475"/>
                      </a:solidFill>
                      <a:prstDash val="solid"/>
                      <a:round/>
                      <a:headEnd type="none" w="med" len="med"/>
                      <a:tailEnd type="none" w="med" len="med"/>
                    </a:lnT>
                    <a:lnB w="3175" cap="flat" cmpd="sng" algn="ctr">
                      <a:solidFill>
                        <a:srgbClr val="747475"/>
                      </a:solidFill>
                      <a:prstDash val="solid"/>
                      <a:round/>
                      <a:headEnd type="none" w="med" len="med"/>
                      <a:tailEnd type="none" w="med" len="med"/>
                    </a:lnB>
                    <a:noFill/>
                  </a:tcPr>
                </a:tc>
                <a:extLst>
                  <a:ext uri="{0D108BD9-81ED-4DB2-BD59-A6C34878D82A}">
                    <a16:rowId xmlns:a16="http://schemas.microsoft.com/office/drawing/2014/main" val="557189717"/>
                  </a:ext>
                </a:extLst>
              </a:tr>
              <a:tr h="435765">
                <a:tc>
                  <a:txBody>
                    <a:bodyPr/>
                    <a:lstStyle/>
                    <a:p>
                      <a:pPr algn="l"/>
                      <a:r>
                        <a:rPr lang="en-CA" sz="1200" b="0" dirty="0">
                          <a:solidFill>
                            <a:srgbClr val="808080"/>
                          </a:solidFill>
                          <a:latin typeface="Public Sans" pitchFamily="2" charset="0"/>
                        </a:rPr>
                        <a:t>Market Cap (April 1, 2024): </a:t>
                      </a:r>
                    </a:p>
                  </a:txBody>
                  <a:tcPr marL="84776" marR="84776" marT="42389" marB="42389" anchor="ctr">
                    <a:lnR w="38100" cap="flat" cmpd="sng" algn="ctr">
                      <a:solidFill>
                        <a:schemeClr val="bg1"/>
                      </a:solidFill>
                      <a:prstDash val="solid"/>
                      <a:round/>
                      <a:headEnd type="none" w="med" len="med"/>
                      <a:tailEnd type="none" w="med" len="med"/>
                    </a:lnR>
                    <a:lnT w="3175" cap="flat" cmpd="sng" algn="ctr">
                      <a:solidFill>
                        <a:srgbClr val="747475"/>
                      </a:solidFill>
                      <a:prstDash val="solid"/>
                      <a:round/>
                      <a:headEnd type="none" w="med" len="med"/>
                      <a:tailEnd type="none" w="med" len="med"/>
                    </a:lnT>
                    <a:lnB w="3175" cap="flat" cmpd="sng" algn="ctr">
                      <a:solidFill>
                        <a:srgbClr val="747475"/>
                      </a:solidFill>
                      <a:prstDash val="solid"/>
                      <a:round/>
                      <a:headEnd type="none" w="med" len="med"/>
                      <a:tailEnd type="none" w="med" len="med"/>
                    </a:lnB>
                    <a:noFill/>
                  </a:tcPr>
                </a:tc>
                <a:tc>
                  <a:txBody>
                    <a:bodyPr/>
                    <a:lstStyle/>
                    <a:p>
                      <a:pPr algn="l"/>
                      <a:r>
                        <a:rPr lang="en-CA" sz="1200" b="0" dirty="0">
                          <a:solidFill>
                            <a:srgbClr val="F59330"/>
                          </a:solidFill>
                          <a:latin typeface="Public Sans" pitchFamily="2" charset="0"/>
                        </a:rPr>
                        <a:t>$7.32M</a:t>
                      </a:r>
                    </a:p>
                  </a:txBody>
                  <a:tcPr marL="84776" marR="84776" marT="42389" marB="4238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solidFill>
                        <a:srgbClr val="747475"/>
                      </a:solidFill>
                      <a:prstDash val="solid"/>
                      <a:round/>
                      <a:headEnd type="none" w="med" len="med"/>
                      <a:tailEnd type="none" w="med" len="med"/>
                    </a:lnT>
                    <a:lnB w="3175" cap="flat" cmpd="sng" algn="ctr">
                      <a:solidFill>
                        <a:srgbClr val="747475"/>
                      </a:solidFill>
                      <a:prstDash val="solid"/>
                      <a:round/>
                      <a:headEnd type="none" w="med" len="med"/>
                      <a:tailEnd type="none" w="med" len="med"/>
                    </a:lnB>
                    <a:noFill/>
                  </a:tcPr>
                </a:tc>
                <a:extLst>
                  <a:ext uri="{0D108BD9-81ED-4DB2-BD59-A6C34878D82A}">
                    <a16:rowId xmlns:a16="http://schemas.microsoft.com/office/drawing/2014/main" val="1372045137"/>
                  </a:ext>
                </a:extLst>
              </a:tr>
              <a:tr h="435765">
                <a:tc>
                  <a:txBody>
                    <a:bodyPr/>
                    <a:lstStyle/>
                    <a:p>
                      <a:pPr algn="l"/>
                      <a:r>
                        <a:rPr lang="en-CA" sz="1200" b="0">
                          <a:solidFill>
                            <a:srgbClr val="808080"/>
                          </a:solidFill>
                          <a:latin typeface="Public Sans" pitchFamily="2" charset="0"/>
                        </a:rPr>
                        <a:t>Year High/Low:</a:t>
                      </a:r>
                    </a:p>
                  </a:txBody>
                  <a:tcPr marL="84776" marR="84776" marT="42389" marB="42389" anchor="ctr">
                    <a:lnR w="38100" cap="flat" cmpd="sng" algn="ctr">
                      <a:solidFill>
                        <a:schemeClr val="bg1"/>
                      </a:solidFill>
                      <a:prstDash val="solid"/>
                      <a:round/>
                      <a:headEnd type="none" w="med" len="med"/>
                      <a:tailEnd type="none" w="med" len="med"/>
                    </a:lnR>
                    <a:lnT w="3175" cap="flat" cmpd="sng" algn="ctr">
                      <a:solidFill>
                        <a:srgbClr val="747475"/>
                      </a:solidFill>
                      <a:prstDash val="solid"/>
                      <a:round/>
                      <a:headEnd type="none" w="med" len="med"/>
                      <a:tailEnd type="none" w="med" len="med"/>
                    </a:lnT>
                    <a:lnB w="3175" cap="flat" cmpd="sng" algn="ctr">
                      <a:solidFill>
                        <a:srgbClr val="747475"/>
                      </a:solidFill>
                      <a:prstDash val="solid"/>
                      <a:round/>
                      <a:headEnd type="none" w="med" len="med"/>
                      <a:tailEnd type="none" w="med" len="med"/>
                    </a:lnB>
                    <a:noFill/>
                  </a:tcPr>
                </a:tc>
                <a:tc>
                  <a:txBody>
                    <a:bodyPr/>
                    <a:lstStyle/>
                    <a:p>
                      <a:pPr algn="l"/>
                      <a:r>
                        <a:rPr lang="en-CA" sz="1200" b="0" dirty="0">
                          <a:solidFill>
                            <a:srgbClr val="F59330"/>
                          </a:solidFill>
                          <a:latin typeface="Public Sans" pitchFamily="2" charset="0"/>
                        </a:rPr>
                        <a:t>$0.315/$0.11</a:t>
                      </a:r>
                    </a:p>
                  </a:txBody>
                  <a:tcPr marL="84776" marR="84776" marT="42389" marB="4238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solidFill>
                        <a:srgbClr val="747475"/>
                      </a:solidFill>
                      <a:prstDash val="solid"/>
                      <a:round/>
                      <a:headEnd type="none" w="med" len="med"/>
                      <a:tailEnd type="none" w="med" len="med"/>
                    </a:lnT>
                    <a:lnB w="3175" cap="flat" cmpd="sng" algn="ctr">
                      <a:solidFill>
                        <a:srgbClr val="747475"/>
                      </a:solidFill>
                      <a:prstDash val="solid"/>
                      <a:round/>
                      <a:headEnd type="none" w="med" len="med"/>
                      <a:tailEnd type="none" w="med" len="med"/>
                    </a:lnB>
                    <a:noFill/>
                  </a:tcPr>
                </a:tc>
                <a:extLst>
                  <a:ext uri="{0D108BD9-81ED-4DB2-BD59-A6C34878D82A}">
                    <a16:rowId xmlns:a16="http://schemas.microsoft.com/office/drawing/2014/main" val="1995835973"/>
                  </a:ext>
                </a:extLst>
              </a:tr>
              <a:tr h="435765">
                <a:tc>
                  <a:txBody>
                    <a:bodyPr/>
                    <a:lstStyle/>
                    <a:p>
                      <a:pPr algn="l"/>
                      <a:r>
                        <a:rPr lang="en-CA" sz="1200" b="0" dirty="0">
                          <a:solidFill>
                            <a:srgbClr val="808080"/>
                          </a:solidFill>
                          <a:latin typeface="Public Sans" pitchFamily="2" charset="0"/>
                        </a:rPr>
                        <a:t>Cash Balance (December 31, 2023):</a:t>
                      </a:r>
                    </a:p>
                  </a:txBody>
                  <a:tcPr marL="84776" marR="84776" marT="42389" marB="42389" anchor="ctr">
                    <a:lnR w="38100" cap="flat" cmpd="sng" algn="ctr">
                      <a:solidFill>
                        <a:schemeClr val="bg1"/>
                      </a:solidFill>
                      <a:prstDash val="solid"/>
                      <a:round/>
                      <a:headEnd type="none" w="med" len="med"/>
                      <a:tailEnd type="none" w="med" len="med"/>
                    </a:lnR>
                    <a:lnT w="3175" cap="flat" cmpd="sng" algn="ctr">
                      <a:solidFill>
                        <a:srgbClr val="747475"/>
                      </a:solidFill>
                      <a:prstDash val="solid"/>
                      <a:round/>
                      <a:headEnd type="none" w="med" len="med"/>
                      <a:tailEnd type="none" w="med" len="med"/>
                    </a:lnT>
                    <a:lnB w="3175" cap="flat" cmpd="sng" algn="ctr">
                      <a:solidFill>
                        <a:srgbClr val="747475"/>
                      </a:solidFill>
                      <a:prstDash val="solid"/>
                      <a:round/>
                      <a:headEnd type="none" w="med" len="med"/>
                      <a:tailEnd type="none" w="med" len="med"/>
                    </a:lnB>
                    <a:noFill/>
                  </a:tcPr>
                </a:tc>
                <a:tc>
                  <a:txBody>
                    <a:bodyPr/>
                    <a:lstStyle/>
                    <a:p>
                      <a:pPr algn="l"/>
                      <a:r>
                        <a:rPr lang="en-CA" sz="1200" b="0" dirty="0">
                          <a:solidFill>
                            <a:srgbClr val="F59330"/>
                          </a:solidFill>
                          <a:latin typeface="Public Sans" pitchFamily="2" charset="0"/>
                        </a:rPr>
                        <a:t>$814,964</a:t>
                      </a:r>
                    </a:p>
                  </a:txBody>
                  <a:tcPr marL="84776" marR="84776" marT="42389" marB="4238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solidFill>
                        <a:srgbClr val="747475"/>
                      </a:solidFill>
                      <a:prstDash val="solid"/>
                      <a:round/>
                      <a:headEnd type="none" w="med" len="med"/>
                      <a:tailEnd type="none" w="med" len="med"/>
                    </a:lnT>
                    <a:lnB w="3175" cap="flat" cmpd="sng" algn="ctr">
                      <a:solidFill>
                        <a:srgbClr val="747475"/>
                      </a:solidFill>
                      <a:prstDash val="solid"/>
                      <a:round/>
                      <a:headEnd type="none" w="med" len="med"/>
                      <a:tailEnd type="none" w="med" len="med"/>
                    </a:lnB>
                    <a:noFill/>
                  </a:tcPr>
                </a:tc>
                <a:extLst>
                  <a:ext uri="{0D108BD9-81ED-4DB2-BD59-A6C34878D82A}">
                    <a16:rowId xmlns:a16="http://schemas.microsoft.com/office/drawing/2014/main" val="3217892816"/>
                  </a:ext>
                </a:extLst>
              </a:tr>
              <a:tr h="435765">
                <a:tc>
                  <a:txBody>
                    <a:bodyPr/>
                    <a:lstStyle/>
                    <a:p>
                      <a:pPr algn="l"/>
                      <a:r>
                        <a:rPr lang="en-CA" sz="1200" b="0">
                          <a:solidFill>
                            <a:srgbClr val="808080"/>
                          </a:solidFill>
                          <a:latin typeface="Public Sans" pitchFamily="2" charset="0"/>
                        </a:rPr>
                        <a:t>Margins (Avg.):</a:t>
                      </a:r>
                    </a:p>
                  </a:txBody>
                  <a:tcPr marL="84776" marR="84776" marT="42389" marB="42389" anchor="ctr">
                    <a:lnR w="38100" cap="flat" cmpd="sng" algn="ctr">
                      <a:solidFill>
                        <a:schemeClr val="bg1"/>
                      </a:solidFill>
                      <a:prstDash val="solid"/>
                      <a:round/>
                      <a:headEnd type="none" w="med" len="med"/>
                      <a:tailEnd type="none" w="med" len="med"/>
                    </a:lnR>
                    <a:lnT w="3175" cap="flat" cmpd="sng" algn="ctr">
                      <a:solidFill>
                        <a:srgbClr val="747475"/>
                      </a:solidFill>
                      <a:prstDash val="solid"/>
                      <a:round/>
                      <a:headEnd type="none" w="med" len="med"/>
                      <a:tailEnd type="none" w="med" len="med"/>
                    </a:lnT>
                    <a:lnB w="3175" cap="flat" cmpd="sng" algn="ctr">
                      <a:solidFill>
                        <a:srgbClr val="747475"/>
                      </a:solidFill>
                      <a:prstDash val="solid"/>
                      <a:round/>
                      <a:headEnd type="none" w="med" len="med"/>
                      <a:tailEnd type="none" w="med" len="med"/>
                    </a:lnB>
                    <a:noFill/>
                  </a:tcPr>
                </a:tc>
                <a:tc>
                  <a:txBody>
                    <a:bodyPr/>
                    <a:lstStyle/>
                    <a:p>
                      <a:pPr algn="l"/>
                      <a:r>
                        <a:rPr lang="en-CA" sz="1200" b="0" dirty="0">
                          <a:solidFill>
                            <a:srgbClr val="F59330"/>
                          </a:solidFill>
                          <a:latin typeface="Public Sans" pitchFamily="2" charset="0"/>
                        </a:rPr>
                        <a:t>+75%</a:t>
                      </a:r>
                    </a:p>
                  </a:txBody>
                  <a:tcPr marL="84776" marR="84776" marT="42389" marB="4238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solidFill>
                        <a:srgbClr val="747475"/>
                      </a:solidFill>
                      <a:prstDash val="solid"/>
                      <a:round/>
                      <a:headEnd type="none" w="med" len="med"/>
                      <a:tailEnd type="none" w="med" len="med"/>
                    </a:lnT>
                    <a:lnB w="3175" cap="flat" cmpd="sng" algn="ctr">
                      <a:solidFill>
                        <a:srgbClr val="747475"/>
                      </a:solidFill>
                      <a:prstDash val="solid"/>
                      <a:round/>
                      <a:headEnd type="none" w="med" len="med"/>
                      <a:tailEnd type="none" w="med" len="med"/>
                    </a:lnB>
                    <a:noFill/>
                  </a:tcPr>
                </a:tc>
                <a:extLst>
                  <a:ext uri="{0D108BD9-81ED-4DB2-BD59-A6C34878D82A}">
                    <a16:rowId xmlns:a16="http://schemas.microsoft.com/office/drawing/2014/main" val="2431968133"/>
                  </a:ext>
                </a:extLst>
              </a:tr>
              <a:tr h="435765">
                <a:tc>
                  <a:txBody>
                    <a:bodyPr/>
                    <a:lstStyle/>
                    <a:p>
                      <a:pPr algn="l"/>
                      <a:r>
                        <a:rPr lang="en-CA" sz="1200" b="0">
                          <a:solidFill>
                            <a:srgbClr val="808080"/>
                          </a:solidFill>
                          <a:latin typeface="Public Sans" pitchFamily="2" charset="0"/>
                        </a:rPr>
                        <a:t>Year End:</a:t>
                      </a:r>
                    </a:p>
                  </a:txBody>
                  <a:tcPr marL="84776" marR="84776" marT="42389" marB="42389" anchor="ctr">
                    <a:lnR w="38100" cap="flat" cmpd="sng" algn="ctr">
                      <a:solidFill>
                        <a:schemeClr val="bg1"/>
                      </a:solidFill>
                      <a:prstDash val="solid"/>
                      <a:round/>
                      <a:headEnd type="none" w="med" len="med"/>
                      <a:tailEnd type="none" w="med" len="med"/>
                    </a:lnR>
                    <a:lnT w="3175" cap="flat" cmpd="sng" algn="ctr">
                      <a:solidFill>
                        <a:srgbClr val="747475"/>
                      </a:solidFill>
                      <a:prstDash val="solid"/>
                      <a:round/>
                      <a:headEnd type="none" w="med" len="med"/>
                      <a:tailEnd type="none" w="med" len="med"/>
                    </a:lnT>
                    <a:noFill/>
                  </a:tcPr>
                </a:tc>
                <a:tc>
                  <a:txBody>
                    <a:bodyPr/>
                    <a:lstStyle/>
                    <a:p>
                      <a:pPr algn="l"/>
                      <a:r>
                        <a:rPr lang="en-CA" sz="1200" b="0" dirty="0">
                          <a:solidFill>
                            <a:srgbClr val="F59330"/>
                          </a:solidFill>
                          <a:latin typeface="Public Sans" pitchFamily="2" charset="0"/>
                        </a:rPr>
                        <a:t>December 31</a:t>
                      </a:r>
                    </a:p>
                  </a:txBody>
                  <a:tcPr marL="84776" marR="84776" marT="42389" marB="4238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solidFill>
                        <a:srgbClr val="747475"/>
                      </a:solidFill>
                      <a:prstDash val="solid"/>
                      <a:round/>
                      <a:headEnd type="none" w="med" len="med"/>
                      <a:tailEnd type="none" w="med" len="med"/>
                    </a:lnT>
                    <a:noFill/>
                  </a:tcPr>
                </a:tc>
                <a:extLst>
                  <a:ext uri="{0D108BD9-81ED-4DB2-BD59-A6C34878D82A}">
                    <a16:rowId xmlns:a16="http://schemas.microsoft.com/office/drawing/2014/main" val="90616494"/>
                  </a:ext>
                </a:extLst>
              </a:tr>
            </a:tbl>
          </a:graphicData>
        </a:graphic>
      </p:graphicFrame>
      <p:pic>
        <p:nvPicPr>
          <p:cNvPr id="10" name="Picture 9" descr="A graph with green line&#10;&#10;Description automatically generated">
            <a:extLst>
              <a:ext uri="{FF2B5EF4-FFF2-40B4-BE49-F238E27FC236}">
                <a16:creationId xmlns:a16="http://schemas.microsoft.com/office/drawing/2014/main" id="{643377AC-F171-72C4-83E9-42D08265CC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114" y="2680205"/>
            <a:ext cx="6161381" cy="3560737"/>
          </a:xfrm>
          <a:prstGeom prst="rect">
            <a:avLst/>
          </a:prstGeom>
        </p:spPr>
      </p:pic>
    </p:spTree>
    <p:extLst>
      <p:ext uri="{BB962C8B-B14F-4D97-AF65-F5344CB8AC3E}">
        <p14:creationId xmlns:p14="http://schemas.microsoft.com/office/powerpoint/2010/main" val="2854986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063CD2-0A14-7BD1-DCB2-E93FB43C3CA7}"/>
              </a:ext>
            </a:extLst>
          </p:cNvPr>
          <p:cNvSpPr>
            <a:spLocks noGrp="1"/>
          </p:cNvSpPr>
          <p:nvPr>
            <p:ph type="ctrTitle"/>
          </p:nvPr>
        </p:nvSpPr>
        <p:spPr>
          <a:xfrm>
            <a:off x="832325" y="1091307"/>
            <a:ext cx="6181859" cy="1488805"/>
          </a:xfrm>
        </p:spPr>
        <p:txBody>
          <a:bodyPr/>
          <a:lstStyle/>
          <a:p>
            <a:r>
              <a:rPr lang="en-CA" dirty="0"/>
              <a:t>Reasons to Invest</a:t>
            </a:r>
            <a:endParaRPr lang="en-US" dirty="0"/>
          </a:p>
        </p:txBody>
      </p:sp>
      <p:sp>
        <p:nvSpPr>
          <p:cNvPr id="8" name="Text Placeholder 7">
            <a:extLst>
              <a:ext uri="{FF2B5EF4-FFF2-40B4-BE49-F238E27FC236}">
                <a16:creationId xmlns:a16="http://schemas.microsoft.com/office/drawing/2014/main" id="{A5D578E3-9334-FDF2-2010-EE9D44CA625A}"/>
              </a:ext>
            </a:extLst>
          </p:cNvPr>
          <p:cNvSpPr>
            <a:spLocks noGrp="1"/>
          </p:cNvSpPr>
          <p:nvPr>
            <p:ph type="body" sz="quarter" idx="14"/>
          </p:nvPr>
        </p:nvSpPr>
        <p:spPr>
          <a:xfrm>
            <a:off x="654058" y="2580112"/>
            <a:ext cx="11507772" cy="4781486"/>
          </a:xfrm>
        </p:spPr>
        <p:txBody>
          <a:bodyPr>
            <a:normAutofit/>
          </a:bodyPr>
          <a:lstStyle/>
          <a:p>
            <a:r>
              <a:rPr lang="en-US" dirty="0"/>
              <a:t>Over 350 of the leading enterprise Manufacturers use Renoworks to represent their product catalogue in the design process – the RW MOAT</a:t>
            </a:r>
          </a:p>
          <a:p>
            <a:r>
              <a:rPr lang="en-US" dirty="0"/>
              <a:t>Growing high margin Recurring Revenue quarter over quarter</a:t>
            </a:r>
          </a:p>
          <a:p>
            <a:r>
              <a:rPr lang="en-US" dirty="0"/>
              <a:t>Multiple partner opportunities utilizing the Renoworks PRO Solution</a:t>
            </a:r>
          </a:p>
          <a:p>
            <a:r>
              <a:rPr lang="en-US" dirty="0"/>
              <a:t>Unique AI solution to bring a digital online marketplace to a large industry that lags behind</a:t>
            </a:r>
          </a:p>
          <a:p>
            <a:r>
              <a:rPr lang="en-US" dirty="0"/>
              <a:t>Over 5 million homeowners use our solutions annually</a:t>
            </a:r>
          </a:p>
          <a:p>
            <a:r>
              <a:rPr lang="en-US" dirty="0"/>
              <a:t>New product solutions that are leveraging unprecedented unique big data set of homeowner interactions with Manufacturer Products</a:t>
            </a:r>
          </a:p>
        </p:txBody>
      </p:sp>
      <p:sp>
        <p:nvSpPr>
          <p:cNvPr id="5" name="Subtitle 5">
            <a:extLst>
              <a:ext uri="{FF2B5EF4-FFF2-40B4-BE49-F238E27FC236}">
                <a16:creationId xmlns:a16="http://schemas.microsoft.com/office/drawing/2014/main" id="{B2684E82-0D9D-96C4-97E6-4C1D2B259375}"/>
              </a:ext>
            </a:extLst>
          </p:cNvPr>
          <p:cNvSpPr>
            <a:spLocks noGrp="1"/>
          </p:cNvSpPr>
          <p:nvPr>
            <p:ph type="subTitle" idx="1"/>
          </p:nvPr>
        </p:nvSpPr>
        <p:spPr>
          <a:xfrm>
            <a:off x="881092" y="434545"/>
            <a:ext cx="5617864" cy="413977"/>
          </a:xfrm>
        </p:spPr>
        <p:txBody>
          <a:bodyPr/>
          <a:lstStyle/>
          <a:p>
            <a:r>
              <a:rPr lang="en-CA" dirty="0">
                <a:latin typeface="Public Sans SemiBold"/>
              </a:rPr>
              <a:t>THE OPPORTUNITY</a:t>
            </a:r>
            <a:endParaRPr lang="en-US" dirty="0"/>
          </a:p>
        </p:txBody>
      </p:sp>
    </p:spTree>
    <p:extLst>
      <p:ext uri="{BB962C8B-B14F-4D97-AF65-F5344CB8AC3E}">
        <p14:creationId xmlns:p14="http://schemas.microsoft.com/office/powerpoint/2010/main" val="3351304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1B5725-279E-4595-8E67-562ECF405F86}"/>
              </a:ext>
            </a:extLst>
          </p:cNvPr>
          <p:cNvSpPr/>
          <p:nvPr/>
        </p:nvSpPr>
        <p:spPr>
          <a:xfrm>
            <a:off x="0" y="0"/>
            <a:ext cx="12815888" cy="7775575"/>
          </a:xfrm>
          <a:prstGeom prst="rect">
            <a:avLst/>
          </a:prstGeom>
          <a:solidFill>
            <a:srgbClr val="F59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a:extLst>
              <a:ext uri="{FF2B5EF4-FFF2-40B4-BE49-F238E27FC236}">
                <a16:creationId xmlns:a16="http://schemas.microsoft.com/office/drawing/2014/main" id="{72646584-AFE1-465C-9A4E-1EE62377DCD5}"/>
              </a:ext>
            </a:extLst>
          </p:cNvPr>
          <p:cNvSpPr>
            <a:spLocks noGrp="1"/>
          </p:cNvSpPr>
          <p:nvPr>
            <p:ph type="ctrTitle"/>
          </p:nvPr>
        </p:nvSpPr>
        <p:spPr>
          <a:xfrm>
            <a:off x="881091" y="1386559"/>
            <a:ext cx="11566826" cy="3680499"/>
          </a:xfrm>
        </p:spPr>
        <p:txBody>
          <a:bodyPr/>
          <a:lstStyle/>
          <a:p>
            <a:r>
              <a:rPr lang="en-CA" sz="4800" dirty="0">
                <a:solidFill>
                  <a:srgbClr val="FCDCBB"/>
                </a:solidFill>
                <a:latin typeface="Public Sans SemiBold"/>
              </a:rPr>
              <a:t>Over 80% of homeowners are not able to visualize the outcome of their remodel project before it starts. </a:t>
            </a:r>
            <a:br>
              <a:rPr lang="en-CA" sz="4800" dirty="0">
                <a:solidFill>
                  <a:srgbClr val="FCDCBB"/>
                </a:solidFill>
                <a:latin typeface="Public Sans SemiBold"/>
              </a:rPr>
            </a:br>
            <a:br>
              <a:rPr lang="en-CA" sz="4800" dirty="0">
                <a:solidFill>
                  <a:srgbClr val="FCDCBB"/>
                </a:solidFill>
                <a:latin typeface="Public Sans SemiBold"/>
              </a:rPr>
            </a:br>
            <a:r>
              <a:rPr lang="en-CA" sz="4800" dirty="0">
                <a:solidFill>
                  <a:srgbClr val="FCDCBB"/>
                </a:solidFill>
                <a:latin typeface="Public Sans SemiBold"/>
              </a:rPr>
              <a:t>Homeowner leads are of low quality and expensive for the Contractor.</a:t>
            </a:r>
            <a:br>
              <a:rPr lang="en-CA" sz="4800" dirty="0">
                <a:solidFill>
                  <a:srgbClr val="FCDCBB"/>
                </a:solidFill>
                <a:latin typeface="Public Sans SemiBold"/>
              </a:rPr>
            </a:br>
            <a:r>
              <a:rPr lang="en-CA" sz="4800" dirty="0">
                <a:solidFill>
                  <a:srgbClr val="FCDCBB"/>
                </a:solidFill>
                <a:latin typeface="Public Sans SemiBold"/>
              </a:rPr>
              <a:t>   </a:t>
            </a:r>
            <a:endParaRPr lang="en-CA" sz="4800" dirty="0">
              <a:solidFill>
                <a:schemeClr val="bg1"/>
              </a:solidFill>
            </a:endParaRPr>
          </a:p>
        </p:txBody>
      </p:sp>
      <p:sp>
        <p:nvSpPr>
          <p:cNvPr id="5" name="Subtitle 4">
            <a:extLst>
              <a:ext uri="{FF2B5EF4-FFF2-40B4-BE49-F238E27FC236}">
                <a16:creationId xmlns:a16="http://schemas.microsoft.com/office/drawing/2014/main" id="{6D438ADD-942A-4AEC-BCFF-1B6A2E128F86}"/>
              </a:ext>
            </a:extLst>
          </p:cNvPr>
          <p:cNvSpPr>
            <a:spLocks noGrp="1"/>
          </p:cNvSpPr>
          <p:nvPr>
            <p:ph type="subTitle" idx="1"/>
          </p:nvPr>
        </p:nvSpPr>
        <p:spPr>
          <a:xfrm>
            <a:off x="881091" y="833945"/>
            <a:ext cx="7689533" cy="413977"/>
          </a:xfrm>
        </p:spPr>
        <p:txBody>
          <a:bodyPr/>
          <a:lstStyle/>
          <a:p>
            <a:r>
              <a:rPr lang="en-CA" dirty="0">
                <a:solidFill>
                  <a:srgbClr val="FCDCBB"/>
                </a:solidFill>
                <a:latin typeface="Public Sans SemiBold"/>
              </a:rPr>
              <a:t>INDUSTRY PROBLEMS: </a:t>
            </a:r>
            <a:endParaRPr lang="en-CA" dirty="0">
              <a:latin typeface="Public Sans SemiBold"/>
            </a:endParaRPr>
          </a:p>
        </p:txBody>
      </p:sp>
      <p:sp>
        <p:nvSpPr>
          <p:cNvPr id="6" name="Slide Number Placeholder 5">
            <a:extLst>
              <a:ext uri="{FF2B5EF4-FFF2-40B4-BE49-F238E27FC236}">
                <a16:creationId xmlns:a16="http://schemas.microsoft.com/office/drawing/2014/main" id="{41B690AA-F309-FAC1-597C-0E8C459933D3}"/>
              </a:ext>
            </a:extLst>
          </p:cNvPr>
          <p:cNvSpPr>
            <a:spLocks noGrp="1"/>
          </p:cNvSpPr>
          <p:nvPr>
            <p:ph type="sldNum" sz="quarter" idx="12"/>
          </p:nvPr>
        </p:nvSpPr>
        <p:spPr/>
        <p:txBody>
          <a:bodyPr/>
          <a:lstStyle/>
          <a:p>
            <a:fld id="{C9F34DFE-52B6-4C58-8C4C-FD6A590E9570}" type="slidenum">
              <a:rPr lang="en-CA" smtClean="0"/>
              <a:t>6</a:t>
            </a:fld>
            <a:endParaRPr lang="en-CA"/>
          </a:p>
        </p:txBody>
      </p:sp>
    </p:spTree>
    <p:extLst>
      <p:ext uri="{BB962C8B-B14F-4D97-AF65-F5344CB8AC3E}">
        <p14:creationId xmlns:p14="http://schemas.microsoft.com/office/powerpoint/2010/main" val="1786009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1B5725-279E-4595-8E67-562ECF405F86}"/>
              </a:ext>
            </a:extLst>
          </p:cNvPr>
          <p:cNvSpPr/>
          <p:nvPr/>
        </p:nvSpPr>
        <p:spPr>
          <a:xfrm>
            <a:off x="0" y="0"/>
            <a:ext cx="12815888" cy="7775575"/>
          </a:xfrm>
          <a:prstGeom prst="rect">
            <a:avLst/>
          </a:prstGeom>
          <a:solidFill>
            <a:srgbClr val="F59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a:extLst>
              <a:ext uri="{FF2B5EF4-FFF2-40B4-BE49-F238E27FC236}">
                <a16:creationId xmlns:a16="http://schemas.microsoft.com/office/drawing/2014/main" id="{72646584-AFE1-465C-9A4E-1EE62377DCD5}"/>
              </a:ext>
            </a:extLst>
          </p:cNvPr>
          <p:cNvSpPr>
            <a:spLocks noGrp="1"/>
          </p:cNvSpPr>
          <p:nvPr>
            <p:ph type="ctrTitle"/>
          </p:nvPr>
        </p:nvSpPr>
        <p:spPr>
          <a:xfrm>
            <a:off x="881091" y="1386559"/>
            <a:ext cx="11566826" cy="3680499"/>
          </a:xfrm>
        </p:spPr>
        <p:txBody>
          <a:bodyPr/>
          <a:lstStyle/>
          <a:p>
            <a:r>
              <a:rPr lang="en-CA" sz="4400" dirty="0">
                <a:solidFill>
                  <a:srgbClr val="FCDCBB"/>
                </a:solidFill>
                <a:latin typeface="Public Sans SemiBold"/>
              </a:rPr>
              <a:t>We enable material manufacturers &amp; their contractors to provide </a:t>
            </a:r>
            <a:r>
              <a:rPr lang="en-CA" sz="4400" dirty="0">
                <a:solidFill>
                  <a:schemeClr val="bg1"/>
                </a:solidFill>
                <a:latin typeface="Public Sans SemiBold"/>
              </a:rPr>
              <a:t>instant design solutions</a:t>
            </a:r>
            <a:r>
              <a:rPr lang="en-CA" sz="4400" dirty="0">
                <a:solidFill>
                  <a:srgbClr val="FCDCBB"/>
                </a:solidFill>
                <a:latin typeface="Public Sans SemiBold"/>
              </a:rPr>
              <a:t> to homeowners </a:t>
            </a:r>
            <a:r>
              <a:rPr lang="en-CA" sz="4400" dirty="0">
                <a:solidFill>
                  <a:schemeClr val="bg1"/>
                </a:solidFill>
                <a:latin typeface="Public Sans SemiBold"/>
              </a:rPr>
              <a:t>before</a:t>
            </a:r>
            <a:r>
              <a:rPr lang="en-CA" sz="4400" dirty="0">
                <a:solidFill>
                  <a:srgbClr val="FCDCBB"/>
                </a:solidFill>
                <a:latin typeface="Public Sans SemiBold"/>
              </a:rPr>
              <a:t> a project starts.</a:t>
            </a:r>
            <a:br>
              <a:rPr lang="en-CA" sz="4400" dirty="0">
                <a:solidFill>
                  <a:srgbClr val="FCDCBB"/>
                </a:solidFill>
                <a:latin typeface="Public Sans SemiBold"/>
              </a:rPr>
            </a:br>
            <a:br>
              <a:rPr lang="en-CA" sz="4400" dirty="0">
                <a:solidFill>
                  <a:srgbClr val="FCDCBB"/>
                </a:solidFill>
                <a:latin typeface="Public Sans SemiBold"/>
              </a:rPr>
            </a:br>
            <a:r>
              <a:rPr lang="en-CA" sz="4400" dirty="0">
                <a:solidFill>
                  <a:srgbClr val="FCDCBB"/>
                </a:solidFill>
                <a:latin typeface="Public Sans SemiBold"/>
              </a:rPr>
              <a:t>We </a:t>
            </a:r>
            <a:r>
              <a:rPr lang="en-CA" sz="4400" dirty="0">
                <a:solidFill>
                  <a:schemeClr val="bg1"/>
                </a:solidFill>
                <a:latin typeface="Public Sans SemiBold"/>
              </a:rPr>
              <a:t>capture &amp; qualify homeowner leads </a:t>
            </a:r>
            <a:r>
              <a:rPr lang="en-CA" sz="4400" dirty="0">
                <a:solidFill>
                  <a:srgbClr val="FCDCBB"/>
                </a:solidFill>
                <a:latin typeface="Public Sans SemiBold"/>
              </a:rPr>
              <a:t>using </a:t>
            </a:r>
            <a:r>
              <a:rPr lang="en-CA" sz="4400" dirty="0">
                <a:solidFill>
                  <a:schemeClr val="bg1"/>
                </a:solidFill>
                <a:latin typeface="Public Sans SemiBold"/>
              </a:rPr>
              <a:t>visualization, data science, artificial intelligence, and machine learning </a:t>
            </a:r>
            <a:r>
              <a:rPr lang="en-CA" sz="4400" dirty="0">
                <a:solidFill>
                  <a:srgbClr val="FCDCBB"/>
                </a:solidFill>
                <a:latin typeface="Public Sans SemiBold"/>
              </a:rPr>
              <a:t>so they can </a:t>
            </a:r>
            <a:r>
              <a:rPr lang="en-CA" sz="4400" dirty="0">
                <a:solidFill>
                  <a:schemeClr val="bg1"/>
                </a:solidFill>
                <a:latin typeface="Public Sans SemiBold"/>
              </a:rPr>
              <a:t>sell more product &amp; win more business. </a:t>
            </a:r>
            <a:endParaRPr lang="en-CA" sz="4400" dirty="0">
              <a:solidFill>
                <a:schemeClr val="bg1"/>
              </a:solidFill>
            </a:endParaRPr>
          </a:p>
        </p:txBody>
      </p:sp>
      <p:sp>
        <p:nvSpPr>
          <p:cNvPr id="5" name="Subtitle 4">
            <a:extLst>
              <a:ext uri="{FF2B5EF4-FFF2-40B4-BE49-F238E27FC236}">
                <a16:creationId xmlns:a16="http://schemas.microsoft.com/office/drawing/2014/main" id="{6D438ADD-942A-4AEC-BCFF-1B6A2E128F86}"/>
              </a:ext>
            </a:extLst>
          </p:cNvPr>
          <p:cNvSpPr>
            <a:spLocks noGrp="1"/>
          </p:cNvSpPr>
          <p:nvPr>
            <p:ph type="subTitle" idx="1"/>
          </p:nvPr>
        </p:nvSpPr>
        <p:spPr>
          <a:xfrm>
            <a:off x="881091" y="833945"/>
            <a:ext cx="7689533" cy="413977"/>
          </a:xfrm>
        </p:spPr>
        <p:txBody>
          <a:bodyPr/>
          <a:lstStyle/>
          <a:p>
            <a:r>
              <a:rPr lang="en-CA" dirty="0">
                <a:solidFill>
                  <a:srgbClr val="FCDCBB"/>
                </a:solidFill>
                <a:latin typeface="Public Sans SemiBold"/>
              </a:rPr>
              <a:t>SOLUTION: THE RENOWORKS PLATFORM</a:t>
            </a:r>
            <a:endParaRPr lang="en-CA" dirty="0">
              <a:latin typeface="Public Sans SemiBold"/>
            </a:endParaRPr>
          </a:p>
        </p:txBody>
      </p:sp>
      <p:sp>
        <p:nvSpPr>
          <p:cNvPr id="6" name="Slide Number Placeholder 5">
            <a:extLst>
              <a:ext uri="{FF2B5EF4-FFF2-40B4-BE49-F238E27FC236}">
                <a16:creationId xmlns:a16="http://schemas.microsoft.com/office/drawing/2014/main" id="{BB79BC9B-90F7-C16E-E3CB-B02DB145835E}"/>
              </a:ext>
            </a:extLst>
          </p:cNvPr>
          <p:cNvSpPr>
            <a:spLocks noGrp="1"/>
          </p:cNvSpPr>
          <p:nvPr>
            <p:ph type="sldNum" sz="quarter" idx="12"/>
          </p:nvPr>
        </p:nvSpPr>
        <p:spPr/>
        <p:txBody>
          <a:bodyPr/>
          <a:lstStyle/>
          <a:p>
            <a:fld id="{C9F34DFE-52B6-4C58-8C4C-FD6A590E9570}" type="slidenum">
              <a:rPr lang="en-CA" smtClean="0"/>
              <a:t>7</a:t>
            </a:fld>
            <a:endParaRPr lang="en-CA"/>
          </a:p>
        </p:txBody>
      </p:sp>
    </p:spTree>
    <p:extLst>
      <p:ext uri="{BB962C8B-B14F-4D97-AF65-F5344CB8AC3E}">
        <p14:creationId xmlns:p14="http://schemas.microsoft.com/office/powerpoint/2010/main" val="2092163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189FEE-CCBA-4D61-BFF4-535C2B5DD8C8}"/>
              </a:ext>
            </a:extLst>
          </p:cNvPr>
          <p:cNvSpPr>
            <a:spLocks noGrp="1"/>
          </p:cNvSpPr>
          <p:nvPr>
            <p:ph type="ctrTitle"/>
          </p:nvPr>
        </p:nvSpPr>
        <p:spPr>
          <a:xfrm>
            <a:off x="836908" y="987160"/>
            <a:ext cx="11305851" cy="681492"/>
          </a:xfrm>
        </p:spPr>
        <p:txBody>
          <a:bodyPr>
            <a:normAutofit fontScale="90000"/>
          </a:bodyPr>
          <a:lstStyle/>
          <a:p>
            <a:r>
              <a:rPr lang="en-US" b="1"/>
              <a:t>Over </a:t>
            </a:r>
            <a:r>
              <a:rPr lang="en-US" b="1">
                <a:solidFill>
                  <a:srgbClr val="F69F48"/>
                </a:solidFill>
              </a:rPr>
              <a:t>US$450 Billion </a:t>
            </a:r>
            <a:r>
              <a:rPr lang="en-US" b="1"/>
              <a:t>industry</a:t>
            </a:r>
            <a:endParaRPr lang="en-CA" b="1" dirty="0"/>
          </a:p>
        </p:txBody>
      </p:sp>
      <p:sp>
        <p:nvSpPr>
          <p:cNvPr id="9" name="Subtitle 8">
            <a:extLst>
              <a:ext uri="{FF2B5EF4-FFF2-40B4-BE49-F238E27FC236}">
                <a16:creationId xmlns:a16="http://schemas.microsoft.com/office/drawing/2014/main" id="{468491B6-1191-4511-9484-7DF0739E2C94}"/>
              </a:ext>
            </a:extLst>
          </p:cNvPr>
          <p:cNvSpPr>
            <a:spLocks noGrp="1"/>
          </p:cNvSpPr>
          <p:nvPr>
            <p:ph type="subTitle" idx="1"/>
          </p:nvPr>
        </p:nvSpPr>
        <p:spPr>
          <a:xfrm>
            <a:off x="881091" y="434545"/>
            <a:ext cx="6829219" cy="413977"/>
          </a:xfrm>
        </p:spPr>
        <p:txBody>
          <a:bodyPr>
            <a:normAutofit fontScale="92500"/>
          </a:bodyPr>
          <a:lstStyle/>
          <a:p>
            <a:r>
              <a:rPr lang="en-US" dirty="0"/>
              <a:t>Home Remodeling Market Still Strong and up over historical Averages</a:t>
            </a:r>
            <a:endParaRPr lang="en-CA" dirty="0"/>
          </a:p>
        </p:txBody>
      </p:sp>
      <p:pic>
        <p:nvPicPr>
          <p:cNvPr id="4" name="Picture 2">
            <a:extLst>
              <a:ext uri="{FF2B5EF4-FFF2-40B4-BE49-F238E27FC236}">
                <a16:creationId xmlns:a16="http://schemas.microsoft.com/office/drawing/2014/main" id="{9B5BB0EA-11F9-5A90-952E-A03553108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091" y="1668652"/>
            <a:ext cx="10535143" cy="592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748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11" name="Google Shape;421;p43">
            <a:extLst>
              <a:ext uri="{FF2B5EF4-FFF2-40B4-BE49-F238E27FC236}">
                <a16:creationId xmlns:a16="http://schemas.microsoft.com/office/drawing/2014/main" id="{AC01657B-6CD6-C960-6209-CF33A7A26FD4}"/>
              </a:ext>
            </a:extLst>
          </p:cNvPr>
          <p:cNvSpPr/>
          <p:nvPr/>
        </p:nvSpPr>
        <p:spPr>
          <a:xfrm>
            <a:off x="5532585" y="1007260"/>
            <a:ext cx="6452891" cy="6445202"/>
          </a:xfrm>
          <a:prstGeom prst="ellipse">
            <a:avLst/>
          </a:prstGeom>
          <a:solidFill>
            <a:schemeClr val="accent5">
              <a:lumMod val="20000"/>
              <a:lumOff val="80000"/>
            </a:schemeClr>
          </a:solidFill>
          <a:ln w="9525" cap="flat" cmpd="sng">
            <a:solidFill>
              <a:schemeClr val="dk2"/>
            </a:solidFill>
            <a:prstDash val="solid"/>
            <a:round/>
            <a:headEnd type="none" w="sm" len="sm"/>
            <a:tailEnd type="none" w="sm" len="sm"/>
          </a:ln>
          <a:effectLst>
            <a:outerShdw blurRad="185738" dist="76200" dir="2280000" algn="bl" rotWithShape="0">
              <a:srgbClr val="000000">
                <a:alpha val="50000"/>
              </a:srgbClr>
            </a:outerShdw>
          </a:effectLst>
        </p:spPr>
        <p:txBody>
          <a:bodyPr spcFirstLastPara="1" wrap="square" lIns="96103" tIns="96103" rIns="96103" bIns="96103" anchor="ctr" anchorCtr="0">
            <a:noAutofit/>
          </a:bodyPr>
          <a:lstStyle/>
          <a:p>
            <a:pPr algn="ctr"/>
            <a:endParaRPr lang="en-US" sz="1850" b="1" dirty="0">
              <a:cs typeface="Calibri"/>
            </a:endParaRPr>
          </a:p>
          <a:p>
            <a:pPr algn="ctr"/>
            <a:r>
              <a:rPr lang="en-US" sz="2400" b="1" dirty="0"/>
              <a:t>7,200,000 HOMEOWNERS EXTERIOR REMODEL PROJECTS</a:t>
            </a:r>
            <a:endParaRPr lang="en-US" sz="2900" b="1" dirty="0"/>
          </a:p>
          <a:p>
            <a:pPr algn="ctr"/>
            <a:endParaRPr lang="en-US" sz="2900" b="1">
              <a:cs typeface="Calibri"/>
            </a:endParaRPr>
          </a:p>
          <a:p>
            <a:pPr algn="ctr"/>
            <a:endParaRPr lang="en-US" sz="2900" b="1" dirty="0">
              <a:cs typeface="Calibri"/>
            </a:endParaRPr>
          </a:p>
          <a:p>
            <a:pPr algn="ctr"/>
            <a:endParaRPr lang="en-US" sz="2900" b="1" dirty="0">
              <a:cs typeface="Calibri"/>
            </a:endParaRPr>
          </a:p>
          <a:p>
            <a:pPr algn="ctr"/>
            <a:endParaRPr lang="en-US" sz="2900" b="1" dirty="0">
              <a:cs typeface="Calibri"/>
            </a:endParaRPr>
          </a:p>
          <a:p>
            <a:pPr algn="ctr"/>
            <a:endParaRPr lang="en-US" sz="2900" b="1" dirty="0">
              <a:cs typeface="Calibri"/>
            </a:endParaRPr>
          </a:p>
          <a:p>
            <a:pPr algn="ctr"/>
            <a:endParaRPr lang="en-US" sz="2900" b="1" dirty="0">
              <a:cs typeface="Calibri"/>
            </a:endParaRPr>
          </a:p>
          <a:p>
            <a:pPr algn="ctr"/>
            <a:endParaRPr lang="en-US" sz="2900" b="1" dirty="0">
              <a:cs typeface="Calibri"/>
            </a:endParaRPr>
          </a:p>
          <a:p>
            <a:pPr algn="ctr"/>
            <a:endParaRPr lang="en-US" sz="2900" b="1" dirty="0">
              <a:cs typeface="Calibri"/>
            </a:endParaRPr>
          </a:p>
          <a:p>
            <a:pPr algn="ctr"/>
            <a:endParaRPr lang="en-US" sz="2900" b="1" dirty="0">
              <a:cs typeface="Calibri"/>
            </a:endParaRPr>
          </a:p>
        </p:txBody>
      </p:sp>
      <p:sp>
        <p:nvSpPr>
          <p:cNvPr id="6" name="Google Shape;421;p43">
            <a:extLst>
              <a:ext uri="{FF2B5EF4-FFF2-40B4-BE49-F238E27FC236}">
                <a16:creationId xmlns:a16="http://schemas.microsoft.com/office/drawing/2014/main" id="{D0D458EC-2766-457F-A440-110FB535BBF7}"/>
              </a:ext>
            </a:extLst>
          </p:cNvPr>
          <p:cNvSpPr/>
          <p:nvPr/>
        </p:nvSpPr>
        <p:spPr>
          <a:xfrm>
            <a:off x="6608260" y="3150921"/>
            <a:ext cx="4301543" cy="4301541"/>
          </a:xfrm>
          <a:prstGeom prst="ellipse">
            <a:avLst/>
          </a:prstGeom>
          <a:solidFill>
            <a:srgbClr val="00B0F0"/>
          </a:solidFill>
          <a:ln w="9525" cap="flat" cmpd="sng">
            <a:solidFill>
              <a:schemeClr val="dk2"/>
            </a:solidFill>
            <a:prstDash val="solid"/>
            <a:round/>
            <a:headEnd type="none" w="sm" len="sm"/>
            <a:tailEnd type="none" w="sm" len="sm"/>
          </a:ln>
          <a:effectLst>
            <a:outerShdw blurRad="185738" dist="76200" dir="2280000" algn="bl" rotWithShape="0">
              <a:srgbClr val="000000">
                <a:alpha val="50000"/>
              </a:srgbClr>
            </a:outerShdw>
          </a:effectLst>
        </p:spPr>
        <p:txBody>
          <a:bodyPr spcFirstLastPara="1" wrap="square" lIns="96103" tIns="96103" rIns="96103" bIns="96103" anchor="ctr" anchorCtr="0">
            <a:noAutofit/>
          </a:bodyPr>
          <a:lstStyle/>
          <a:p>
            <a:pPr algn="ctr"/>
            <a:r>
              <a:rPr lang="en-US" sz="1850" b="1" dirty="0"/>
              <a:t>EXTERIOR CONTRACTOR ORGANIZATIONS</a:t>
            </a:r>
            <a:endParaRPr sz="1850" b="1" dirty="0"/>
          </a:p>
          <a:p>
            <a:pPr algn="ctr"/>
            <a:r>
              <a:rPr lang="en-US" sz="2900" b="1" dirty="0"/>
              <a:t>200,000+</a:t>
            </a:r>
          </a:p>
          <a:p>
            <a:pPr algn="ctr"/>
            <a:endParaRPr lang="en-US" sz="2900" b="1" dirty="0">
              <a:cs typeface="Calibri"/>
            </a:endParaRPr>
          </a:p>
          <a:p>
            <a:pPr algn="ctr"/>
            <a:endParaRPr lang="en-US" sz="2900" b="1" dirty="0">
              <a:cs typeface="Calibri"/>
            </a:endParaRPr>
          </a:p>
          <a:p>
            <a:pPr algn="ctr"/>
            <a:endParaRPr lang="en-US" sz="2900" b="1" dirty="0">
              <a:cs typeface="Calibri"/>
            </a:endParaRPr>
          </a:p>
        </p:txBody>
      </p:sp>
      <p:sp>
        <p:nvSpPr>
          <p:cNvPr id="3" name="Subtitle 2">
            <a:extLst>
              <a:ext uri="{FF2B5EF4-FFF2-40B4-BE49-F238E27FC236}">
                <a16:creationId xmlns:a16="http://schemas.microsoft.com/office/drawing/2014/main" id="{98468117-E8CC-42E5-B45D-767849579D19}"/>
              </a:ext>
            </a:extLst>
          </p:cNvPr>
          <p:cNvSpPr>
            <a:spLocks noGrp="1"/>
          </p:cNvSpPr>
          <p:nvPr>
            <p:ph type="subTitle" idx="1"/>
          </p:nvPr>
        </p:nvSpPr>
        <p:spPr/>
        <p:txBody>
          <a:bodyPr/>
          <a:lstStyle/>
          <a:p>
            <a:r>
              <a:rPr lang="en-CA" dirty="0"/>
              <a:t>RESULTS: UNPRECEDENTED MARKET REACH</a:t>
            </a:r>
          </a:p>
        </p:txBody>
      </p:sp>
      <p:sp>
        <p:nvSpPr>
          <p:cNvPr id="5" name="Oval 4">
            <a:extLst>
              <a:ext uri="{FF2B5EF4-FFF2-40B4-BE49-F238E27FC236}">
                <a16:creationId xmlns:a16="http://schemas.microsoft.com/office/drawing/2014/main" id="{B6D0148D-A575-5926-6707-A062D9E83CCB}"/>
              </a:ext>
            </a:extLst>
          </p:cNvPr>
          <p:cNvSpPr/>
          <p:nvPr/>
        </p:nvSpPr>
        <p:spPr>
          <a:xfrm>
            <a:off x="7841055" y="5616510"/>
            <a:ext cx="1835954" cy="1835952"/>
          </a:xfrm>
          <a:prstGeom prst="ellipse">
            <a:avLst/>
          </a:prstGeom>
          <a:solidFill>
            <a:srgbClr val="F593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Calibri"/>
              </a:rPr>
              <a:t>350 Renoworks Enterprise Customers</a:t>
            </a:r>
            <a:endParaRPr lang="en-US" dirty="0"/>
          </a:p>
        </p:txBody>
      </p:sp>
      <p:sp>
        <p:nvSpPr>
          <p:cNvPr id="8" name="Rectangle 7">
            <a:extLst>
              <a:ext uri="{FF2B5EF4-FFF2-40B4-BE49-F238E27FC236}">
                <a16:creationId xmlns:a16="http://schemas.microsoft.com/office/drawing/2014/main" id="{5AA074D9-B54A-09C0-1F01-2D9CBB25F861}"/>
              </a:ext>
            </a:extLst>
          </p:cNvPr>
          <p:cNvSpPr/>
          <p:nvPr/>
        </p:nvSpPr>
        <p:spPr>
          <a:xfrm>
            <a:off x="1260233" y="3082055"/>
            <a:ext cx="2787996" cy="570803"/>
          </a:xfrm>
          <a:prstGeom prst="rect">
            <a:avLst/>
          </a:prstGeom>
        </p:spPr>
        <p:txBody>
          <a:bodyPr wrap="square" lIns="84776" tIns="42389" rIns="84776" bIns="42389" anchor="t">
            <a:spAutoFit/>
          </a:bodyPr>
          <a:lstStyle/>
          <a:p>
            <a:r>
              <a:rPr lang="en-CA" sz="3153" dirty="0">
                <a:solidFill>
                  <a:srgbClr val="F59330"/>
                </a:solidFill>
                <a:latin typeface="Public Sans SemiBold"/>
              </a:rPr>
              <a:t>Contractors</a:t>
            </a:r>
            <a:endParaRPr lang="en-CA" sz="3153" dirty="0">
              <a:solidFill>
                <a:srgbClr val="F59330"/>
              </a:solidFill>
              <a:latin typeface="Public Sans SemiBold" pitchFamily="2" charset="0"/>
            </a:endParaRPr>
          </a:p>
        </p:txBody>
      </p:sp>
      <p:sp>
        <p:nvSpPr>
          <p:cNvPr id="9" name="Text Placeholder 23">
            <a:extLst>
              <a:ext uri="{FF2B5EF4-FFF2-40B4-BE49-F238E27FC236}">
                <a16:creationId xmlns:a16="http://schemas.microsoft.com/office/drawing/2014/main" id="{7D173473-D652-31A3-22F5-BDE08C4A3716}"/>
              </a:ext>
            </a:extLst>
          </p:cNvPr>
          <p:cNvSpPr txBox="1">
            <a:spLocks/>
          </p:cNvSpPr>
          <p:nvPr/>
        </p:nvSpPr>
        <p:spPr>
          <a:xfrm>
            <a:off x="1282746" y="3725325"/>
            <a:ext cx="3289254" cy="1142235"/>
          </a:xfrm>
          <a:prstGeom prst="rect">
            <a:avLst/>
          </a:prstGeom>
        </p:spPr>
        <p:txBody>
          <a:bodyPr vert="horz" lIns="84776" tIns="42389" rIns="84776" bIns="42389" rtlCol="0" anchor="t">
            <a:noAutofit/>
          </a:bodyPr>
          <a:lstStyle>
            <a:lvl1pPr marL="0" indent="0" algn="l" defTabSz="961217" rtl="0" eaLnBrk="1" latinLnBrk="0" hangingPunct="1">
              <a:lnSpc>
                <a:spcPts val="2800"/>
              </a:lnSpc>
              <a:spcBef>
                <a:spcPts val="2000"/>
              </a:spcBef>
              <a:buClr>
                <a:srgbClr val="F59330"/>
              </a:buClr>
              <a:buSzPct val="110000"/>
              <a:buFont typeface="BentonSans" panose="02000504020000020004" pitchFamily="50" charset="0"/>
              <a:buNone/>
              <a:defRPr sz="2000" kern="1200">
                <a:solidFill>
                  <a:srgbClr val="747475"/>
                </a:solidFill>
                <a:latin typeface="BentonSans" panose="02000504020000020004" pitchFamily="50" charset="0"/>
                <a:ea typeface="+mn-ea"/>
                <a:cs typeface="+mn-cs"/>
              </a:defRPr>
            </a:lvl1pPr>
            <a:lvl2pPr marL="720913"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2pPr>
            <a:lvl3pPr marL="1201522"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3pPr>
            <a:lvl4pPr marL="1682130"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4pPr>
            <a:lvl5pPr marL="2162739"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5pPr>
            <a:lvl6pPr marL="2643348"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6pPr>
            <a:lvl7pPr marL="3123956"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7pPr>
            <a:lvl8pPr marL="3604565"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8pPr>
            <a:lvl9pPr marL="4085173"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9pPr>
          </a:lstStyle>
          <a:p>
            <a:pPr marL="264795" indent="-264795">
              <a:lnSpc>
                <a:spcPts val="2225"/>
              </a:lnSpc>
              <a:buFont typeface="Arial" panose="02000504020000020004" pitchFamily="50" charset="0"/>
              <a:buChar char="•"/>
            </a:pPr>
            <a:r>
              <a:rPr lang="en-CA" dirty="0">
                <a:solidFill>
                  <a:schemeClr val="tx1">
                    <a:lumMod val="50000"/>
                    <a:lumOff val="50000"/>
                  </a:schemeClr>
                </a:solidFill>
                <a:latin typeface="Public Sans"/>
              </a:rPr>
              <a:t>Contractors want to be connected to serious lead opportunities</a:t>
            </a:r>
            <a:endParaRPr lang="en-CA" dirty="0">
              <a:solidFill>
                <a:schemeClr val="tx1">
                  <a:lumMod val="50000"/>
                  <a:lumOff val="50000"/>
                </a:schemeClr>
              </a:solidFill>
              <a:latin typeface="Public Sans" pitchFamily="2" charset="0"/>
            </a:endParaRPr>
          </a:p>
        </p:txBody>
      </p:sp>
      <p:sp>
        <p:nvSpPr>
          <p:cNvPr id="10" name="Rectangle 9">
            <a:extLst>
              <a:ext uri="{FF2B5EF4-FFF2-40B4-BE49-F238E27FC236}">
                <a16:creationId xmlns:a16="http://schemas.microsoft.com/office/drawing/2014/main" id="{12783CDF-BF4B-93B4-8AE9-62A0722B51C4}"/>
              </a:ext>
            </a:extLst>
          </p:cNvPr>
          <p:cNvSpPr/>
          <p:nvPr/>
        </p:nvSpPr>
        <p:spPr>
          <a:xfrm>
            <a:off x="1282956" y="4870906"/>
            <a:ext cx="2787996" cy="570803"/>
          </a:xfrm>
          <a:prstGeom prst="rect">
            <a:avLst/>
          </a:prstGeom>
        </p:spPr>
        <p:txBody>
          <a:bodyPr wrap="square" lIns="84776" tIns="42389" rIns="84776" bIns="42389" anchor="t">
            <a:spAutoFit/>
          </a:bodyPr>
          <a:lstStyle/>
          <a:p>
            <a:r>
              <a:rPr lang="en-CA" sz="3153" dirty="0">
                <a:solidFill>
                  <a:srgbClr val="F59330"/>
                </a:solidFill>
                <a:latin typeface="Public Sans SemiBold"/>
              </a:rPr>
              <a:t>Homeowners</a:t>
            </a:r>
            <a:endParaRPr lang="en-US" sz="1669" dirty="0"/>
          </a:p>
        </p:txBody>
      </p:sp>
      <p:sp>
        <p:nvSpPr>
          <p:cNvPr id="12" name="Text Placeholder 23">
            <a:extLst>
              <a:ext uri="{FF2B5EF4-FFF2-40B4-BE49-F238E27FC236}">
                <a16:creationId xmlns:a16="http://schemas.microsoft.com/office/drawing/2014/main" id="{DA64E1B3-78FF-F6CA-C1EC-736501D2EF4F}"/>
              </a:ext>
            </a:extLst>
          </p:cNvPr>
          <p:cNvSpPr txBox="1">
            <a:spLocks/>
          </p:cNvSpPr>
          <p:nvPr/>
        </p:nvSpPr>
        <p:spPr>
          <a:xfrm>
            <a:off x="1259466" y="5665930"/>
            <a:ext cx="3289254" cy="1933622"/>
          </a:xfrm>
          <a:prstGeom prst="rect">
            <a:avLst/>
          </a:prstGeom>
        </p:spPr>
        <p:txBody>
          <a:bodyPr vert="horz" lIns="84776" tIns="42389" rIns="84776" bIns="42389" rtlCol="0" anchor="t">
            <a:noAutofit/>
          </a:bodyPr>
          <a:lstStyle>
            <a:lvl1pPr marL="0" indent="0" algn="l" defTabSz="961217" rtl="0" eaLnBrk="1" latinLnBrk="0" hangingPunct="1">
              <a:lnSpc>
                <a:spcPts val="2800"/>
              </a:lnSpc>
              <a:spcBef>
                <a:spcPts val="2000"/>
              </a:spcBef>
              <a:buClr>
                <a:srgbClr val="F59330"/>
              </a:buClr>
              <a:buSzPct val="110000"/>
              <a:buFont typeface="BentonSans" panose="02000504020000020004" pitchFamily="50" charset="0"/>
              <a:buNone/>
              <a:defRPr sz="2000" kern="1200">
                <a:solidFill>
                  <a:srgbClr val="747475"/>
                </a:solidFill>
                <a:latin typeface="BentonSans" panose="02000504020000020004" pitchFamily="50" charset="0"/>
                <a:ea typeface="+mn-ea"/>
                <a:cs typeface="+mn-cs"/>
              </a:defRPr>
            </a:lvl1pPr>
            <a:lvl2pPr marL="720913"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2pPr>
            <a:lvl3pPr marL="1201522"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3pPr>
            <a:lvl4pPr marL="1682130"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4pPr>
            <a:lvl5pPr marL="2162739" indent="-240304" algn="l" defTabSz="961217" rtl="0" eaLnBrk="1" latinLnBrk="0" hangingPunct="1">
              <a:lnSpc>
                <a:spcPct val="90000"/>
              </a:lnSpc>
              <a:spcBef>
                <a:spcPts val="526"/>
              </a:spcBef>
              <a:buFont typeface="Arial" panose="020B0604020202020204" pitchFamily="34" charset="0"/>
              <a:buChar char="•"/>
              <a:defRPr sz="1600" kern="1200">
                <a:solidFill>
                  <a:srgbClr val="747475"/>
                </a:solidFill>
                <a:latin typeface="BentonSans" panose="02000504020000020004" pitchFamily="50" charset="0"/>
                <a:ea typeface="+mn-ea"/>
                <a:cs typeface="+mn-cs"/>
              </a:defRPr>
            </a:lvl5pPr>
            <a:lvl6pPr marL="2643348"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6pPr>
            <a:lvl7pPr marL="3123956"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7pPr>
            <a:lvl8pPr marL="3604565"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8pPr>
            <a:lvl9pPr marL="4085173" indent="-240304" algn="l" defTabSz="961217" rtl="0" eaLnBrk="1" latinLnBrk="0" hangingPunct="1">
              <a:lnSpc>
                <a:spcPct val="90000"/>
              </a:lnSpc>
              <a:spcBef>
                <a:spcPts val="526"/>
              </a:spcBef>
              <a:buFont typeface="Arial" panose="020B0604020202020204" pitchFamily="34" charset="0"/>
              <a:buChar char="•"/>
              <a:defRPr sz="1892" kern="1200">
                <a:solidFill>
                  <a:schemeClr val="tx1"/>
                </a:solidFill>
                <a:latin typeface="+mn-lt"/>
                <a:ea typeface="+mn-ea"/>
                <a:cs typeface="+mn-cs"/>
              </a:defRPr>
            </a:lvl9pPr>
          </a:lstStyle>
          <a:p>
            <a:pPr marL="264795" indent="-264795">
              <a:lnSpc>
                <a:spcPts val="2225"/>
              </a:lnSpc>
              <a:buFont typeface="Arial" panose="02000504020000020004" pitchFamily="50" charset="0"/>
              <a:buChar char="•"/>
            </a:pPr>
            <a:r>
              <a:rPr lang="en-US" dirty="0">
                <a:solidFill>
                  <a:schemeClr val="tx1">
                    <a:lumMod val="50000"/>
                    <a:lumOff val="50000"/>
                  </a:schemeClr>
                </a:solidFill>
                <a:latin typeface="BentonSans"/>
              </a:rPr>
              <a:t>With Renoworks positioned at the top of the lead funnel, we have unprecedented visibility into the entire remodel industry.</a:t>
            </a:r>
            <a:endParaRPr lang="en-CA" dirty="0">
              <a:solidFill>
                <a:schemeClr val="tx1">
                  <a:lumMod val="50000"/>
                  <a:lumOff val="50000"/>
                </a:schemeClr>
              </a:solidFill>
              <a:latin typeface="Public Sans"/>
            </a:endParaRPr>
          </a:p>
        </p:txBody>
      </p:sp>
      <p:sp>
        <p:nvSpPr>
          <p:cNvPr id="13" name="Title 4">
            <a:extLst>
              <a:ext uri="{FF2B5EF4-FFF2-40B4-BE49-F238E27FC236}">
                <a16:creationId xmlns:a16="http://schemas.microsoft.com/office/drawing/2014/main" id="{B283F0FF-9C64-E562-F1C7-D92284FEA26C}"/>
              </a:ext>
            </a:extLst>
          </p:cNvPr>
          <p:cNvSpPr>
            <a:spLocks noGrp="1"/>
          </p:cNvSpPr>
          <p:nvPr>
            <p:ph type="ctrTitle"/>
          </p:nvPr>
        </p:nvSpPr>
        <p:spPr>
          <a:xfrm>
            <a:off x="836909" y="987160"/>
            <a:ext cx="3735091" cy="681492"/>
          </a:xfrm>
        </p:spPr>
        <p:txBody>
          <a:bodyPr>
            <a:normAutofit fontScale="90000"/>
          </a:bodyPr>
          <a:lstStyle/>
          <a:p>
            <a:r>
              <a:rPr lang="en-US" dirty="0">
                <a:latin typeface="Public Sans SemiBold"/>
              </a:rPr>
              <a:t>A Solid Base Business to Grow ARR</a:t>
            </a:r>
            <a:endParaRPr lang="en-CA" dirty="0">
              <a:latin typeface="Public Sans SemiBold"/>
            </a:endParaRPr>
          </a:p>
        </p:txBody>
      </p:sp>
    </p:spTree>
    <p:extLst>
      <p:ext uri="{BB962C8B-B14F-4D97-AF65-F5344CB8AC3E}">
        <p14:creationId xmlns:p14="http://schemas.microsoft.com/office/powerpoint/2010/main" val="180986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W Platform Master Deck [JUNE2021].pptx" id="{84487611-96C9-44D9-86C4-906B2BED8F7D}" vid="{55EF766F-F06D-41A6-8A9B-842B3C11A4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E49514267F5B4EBD2F4C48D77E2C8E" ma:contentTypeVersion="17" ma:contentTypeDescription="Create a new document." ma:contentTypeScope="" ma:versionID="742bf9830ec050a400f998bae2aa08c8">
  <xsd:schema xmlns:xsd="http://www.w3.org/2001/XMLSchema" xmlns:xs="http://www.w3.org/2001/XMLSchema" xmlns:p="http://schemas.microsoft.com/office/2006/metadata/properties" xmlns:ns2="5b5b912b-9c4b-40bd-b699-abdd95016f5e" xmlns:ns3="7ae821af-6781-4954-a267-dfd91964db4c" targetNamespace="http://schemas.microsoft.com/office/2006/metadata/properties" ma:root="true" ma:fieldsID="2bee35972a70ec3a182231a8661f06f3" ns2:_="" ns3:_="">
    <xsd:import namespace="5b5b912b-9c4b-40bd-b699-abdd95016f5e"/>
    <xsd:import namespace="7ae821af-6781-4954-a267-dfd91964db4c"/>
    <xsd:element name="properties">
      <xsd:complexType>
        <xsd:sequence>
          <xsd:element name="documentManagement">
            <xsd:complexType>
              <xsd:all>
                <xsd:element ref="ns2:MediaServiceMetadata" minOccurs="0"/>
                <xsd:element ref="ns2:MediaServiceFastMetadata" minOccurs="0"/>
                <xsd:element ref="ns2:ApprovedbyMarketing"/>
                <xsd:element ref="ns2:Tag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DateAdded"/>
                <xsd:element ref="ns2:Descrip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b912b-9c4b-40bd-b699-abdd95016f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ApprovedbyMarketing" ma:index="10" ma:displayName="Approved by Marketing" ma:default="0" ma:description="Marketing Approved Content" ma:format="Dropdown" ma:internalName="ApprovedbyMarketing">
      <xsd:simpleType>
        <xsd:restriction base="dms:Boolean"/>
      </xsd:simpleType>
    </xsd:element>
    <xsd:element name="Tags" ma:index="11" nillable="true" ma:displayName="Tags" ma:format="Dropdown" ma:internalName="Tags">
      <xsd:simpleType>
        <xsd:restriction base="dms:Note">
          <xsd:maxLength value="255"/>
        </xsd:restriction>
      </xsd:simpleType>
    </xsd:element>
    <xsd:element name="MediaServiceAutoTags" ma:index="12" nillable="true" ma:displayName="Tags" ma:description=""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DateAdded" ma:index="17" ma:displayName="Date Added" ma:default="[today]" ma:description="When the item was added to the collection" ma:format="DateTime" ma:internalName="DateAdded">
      <xsd:simpleType>
        <xsd:restriction base="dms:DateTime"/>
      </xsd:simpleType>
    </xsd:element>
    <xsd:element name="Description" ma:index="18" nillable="true" ma:displayName="Description" ma:description="Give this file a background - explain what this file is for and how best to use this file." ma:format="Dropdown" ma:internalName="Description">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e821af-6781-4954-a267-dfd91964db4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 xmlns="5b5b912b-9c4b-40bd-b699-abdd95016f5e" xsi:nil="true"/>
    <ApprovedbyMarketing xmlns="5b5b912b-9c4b-40bd-b699-abdd95016f5e">false</ApprovedbyMarketing>
    <Tags xmlns="5b5b912b-9c4b-40bd-b699-abdd95016f5e" xsi:nil="true"/>
    <DateAdded xmlns="5b5b912b-9c4b-40bd-b699-abdd95016f5e">2021-06-06T23:32:23+00:00</DateAdded>
    <SharedWithUsers xmlns="7ae821af-6781-4954-a267-dfd91964db4c">
      <UserInfo>
        <DisplayName>Breanna Nickerson</DisplayName>
        <AccountId>44</AccountId>
        <AccountType/>
      </UserInfo>
      <UserInfo>
        <DisplayName>Avalon Nascimento</DisplayName>
        <AccountId>54</AccountId>
        <AccountType/>
      </UserInfo>
      <UserInfo>
        <DisplayName>Arjun Kolachalam</DisplayName>
        <AccountId>117</AccountId>
        <AccountType/>
      </UserInfo>
      <UserInfo>
        <DisplayName>Doug Vickerson</DisplayName>
        <AccountId>13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420BE3-144E-43CC-9EE1-44E637D6CDDA}">
  <ds:schemaRefs>
    <ds:schemaRef ds:uri="5b5b912b-9c4b-40bd-b699-abdd95016f5e"/>
    <ds:schemaRef ds:uri="7ae821af-6781-4954-a267-dfd91964db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230FC5D-4380-4E50-AD19-129E003111A5}">
  <ds:schemaRefs>
    <ds:schemaRef ds:uri="http://www.w3.org/XML/1998/namespace"/>
    <ds:schemaRef ds:uri="http://schemas.openxmlformats.org/package/2006/metadata/core-properties"/>
    <ds:schemaRef ds:uri="http://purl.org/dc/terms/"/>
    <ds:schemaRef ds:uri="http://schemas.microsoft.com/office/infopath/2007/PartnerControls"/>
    <ds:schemaRef ds:uri="http://purl.org/dc/dcmitype/"/>
    <ds:schemaRef ds:uri="http://schemas.microsoft.com/office/2006/metadata/properties"/>
    <ds:schemaRef ds:uri="http://schemas.microsoft.com/office/2006/documentManagement/types"/>
    <ds:schemaRef ds:uri="5b5b912b-9c4b-40bd-b699-abdd95016f5e"/>
    <ds:schemaRef ds:uri="7ae821af-6781-4954-a267-dfd91964db4c"/>
    <ds:schemaRef ds:uri="http://purl.org/dc/elements/1.1/"/>
  </ds:schemaRefs>
</ds:datastoreItem>
</file>

<file path=customXml/itemProps3.xml><?xml version="1.0" encoding="utf-8"?>
<ds:datastoreItem xmlns:ds="http://schemas.openxmlformats.org/officeDocument/2006/customXml" ds:itemID="{B4E82003-E658-479E-BADB-56FCED32F5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109442</TotalTime>
  <Words>2080</Words>
  <Application>Microsoft Macintosh PowerPoint</Application>
  <PresentationFormat>Custom</PresentationFormat>
  <Paragraphs>269</Paragraphs>
  <Slides>16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Georgia</vt:lpstr>
      <vt:lpstr>Calibri</vt:lpstr>
      <vt:lpstr>Segoe UI</vt:lpstr>
      <vt:lpstr>Arial</vt:lpstr>
      <vt:lpstr>Public Sans SemiBold</vt:lpstr>
      <vt:lpstr>BentonSans</vt:lpstr>
      <vt:lpstr>Public Sans</vt:lpstr>
      <vt:lpstr>Office Theme</vt:lpstr>
      <vt:lpstr>Renoworks.com</vt:lpstr>
      <vt:lpstr>Forward-Looking Information</vt:lpstr>
      <vt:lpstr>Growing Quarterly Recurring Revenue  </vt:lpstr>
      <vt:lpstr>Tight Capital Structure &amp; High Insider Ownership   </vt:lpstr>
      <vt:lpstr>Reasons to Invest</vt:lpstr>
      <vt:lpstr>Over 80% of homeowners are not able to visualize the outcome of their remodel project before it starts.   Homeowner leads are of low quality and expensive for the Contractor.    </vt:lpstr>
      <vt:lpstr>We enable material manufacturers &amp; their contractors to provide instant design solutions to homeowners before a project starts.  We capture &amp; qualify homeowner leads using visualization, data science, artificial intelligence, and machine learning so they can sell more product &amp; win more business. </vt:lpstr>
      <vt:lpstr>Over US$450 Billion industry</vt:lpstr>
      <vt:lpstr>A Solid Base Business to Grow ARR</vt:lpstr>
      <vt:lpstr>PowerPoint Presentation</vt:lpstr>
      <vt:lpstr>PowerPoint Presentation</vt:lpstr>
      <vt:lpstr>Partner Channels to Access Contractors</vt:lpstr>
      <vt:lpstr>Current Partners as of April 30</vt:lpstr>
      <vt:lpstr>FY 2023 and Q1 2024</vt:lpstr>
      <vt:lpstr>Strong Position to Accelerate Growth</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 Tran</dc:creator>
  <cp:lastModifiedBy>Doug Vickerson</cp:lastModifiedBy>
  <cp:revision>636</cp:revision>
  <dcterms:created xsi:type="dcterms:W3CDTF">2019-08-30T19:27:12Z</dcterms:created>
  <dcterms:modified xsi:type="dcterms:W3CDTF">2024-05-29T16:42:10Z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0x0101001DE49514267F5B4EBD2F4C48D77E2C8E</vt:lpwstr>
  </property>
</Properties>
</file>